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5.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5"/>
  </p:sldMasterIdLst>
  <p:notesMasterIdLst>
    <p:notesMasterId r:id="rId6"/>
  </p:notesMasterIdLst>
  <p:sldIdLst>
    <p:sldId id="256" r:id="rId7"/>
    <p:sldId id="257" r:id="rId8"/>
    <p:sldId id="258" r:id="rId9"/>
    <p:sldId id="259" r:id="rId10"/>
    <p:sldId id="260" r:id="rId11"/>
  </p:sldIdLst>
  <p:sldSz cy="10058400" cx="7772400"/>
  <p:notesSz cx="6858000" cy="9144000"/>
  <p:embeddedFontLst>
    <p:embeddedFont>
      <p:font typeface="Inter SemiBold"/>
      <p:regular r:id="rId12"/>
      <p:bold r:id="rId13"/>
      <p:italic r:id="rId14"/>
      <p:boldItalic r:id="rId15"/>
    </p:embeddedFont>
    <p:embeddedFont>
      <p:font typeface="Halant"/>
      <p:regular r:id="rId16"/>
      <p:bold r:id="rId17"/>
    </p:embeddedFont>
    <p:embeddedFont>
      <p:font typeface="Inter"/>
      <p:regular r:id="rId18"/>
      <p:bold r:id="rId19"/>
      <p:italic r:id="rId20"/>
      <p:boldItalic r:id="rId21"/>
    </p:embeddedFont>
    <p:embeddedFont>
      <p:font typeface="Plus Jakarta Sans"/>
      <p:regular r:id="rId22"/>
      <p:bold r:id="rId23"/>
      <p:italic r:id="rId24"/>
      <p:boldItalic r:id="rId25"/>
    </p:embeddedFont>
    <p:embeddedFont>
      <p:font typeface="Plus Jakarta Sans SemiBold"/>
      <p:regular r:id="rId26"/>
      <p:bold r:id="rId27"/>
      <p:italic r:id="rId28"/>
      <p:boldItalic r:id="rId29"/>
    </p:embeddedFont>
    <p:embeddedFont>
      <p:font typeface="Plus Jakarta Sans Medium"/>
      <p:regular r:id="rId30"/>
      <p:bold r:id="rId31"/>
      <p:italic r:id="rId32"/>
      <p:boldItalic r:id="rId33"/>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747775"/>
          </p15:clr>
        </p15:guide>
        <p15:guide id="2" pos="2448">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F752E818-93D2-4267-9F48-7B81F592A737}">
  <a:tblStyle styleId="{F752E818-93D2-4267-9F48-7B81F592A737}"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Inter-italic.fntdata"/><Relationship Id="rId22" Type="http://schemas.openxmlformats.org/officeDocument/2006/relationships/font" Target="fonts/PlusJakartaSans-regular.fntdata"/><Relationship Id="rId21" Type="http://schemas.openxmlformats.org/officeDocument/2006/relationships/font" Target="fonts/Inter-boldItalic.fntdata"/><Relationship Id="rId24" Type="http://schemas.openxmlformats.org/officeDocument/2006/relationships/font" Target="fonts/PlusJakartaSans-italic.fntdata"/><Relationship Id="rId23" Type="http://schemas.openxmlformats.org/officeDocument/2006/relationships/font" Target="fonts/PlusJakartaSans-bold.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26" Type="http://schemas.openxmlformats.org/officeDocument/2006/relationships/font" Target="fonts/PlusJakartaSansSemiBold-regular.fntdata"/><Relationship Id="rId25" Type="http://schemas.openxmlformats.org/officeDocument/2006/relationships/font" Target="fonts/PlusJakartaSans-boldItalic.fntdata"/><Relationship Id="rId28" Type="http://schemas.openxmlformats.org/officeDocument/2006/relationships/font" Target="fonts/PlusJakartaSansSemiBold-italic.fntdata"/><Relationship Id="rId27" Type="http://schemas.openxmlformats.org/officeDocument/2006/relationships/font" Target="fonts/PlusJakartaSansSemiBold-bold.fntdata"/><Relationship Id="rId5" Type="http://schemas.openxmlformats.org/officeDocument/2006/relationships/slideMaster" Target="slideMasters/slideMaster1.xml"/><Relationship Id="rId6" Type="http://schemas.openxmlformats.org/officeDocument/2006/relationships/notesMaster" Target="notesMasters/notesMaster1.xml"/><Relationship Id="rId29" Type="http://schemas.openxmlformats.org/officeDocument/2006/relationships/font" Target="fonts/PlusJakartaSansSemiBold-boldItalic.fntdata"/><Relationship Id="rId7" Type="http://schemas.openxmlformats.org/officeDocument/2006/relationships/slide" Target="slides/slide1.xml"/><Relationship Id="rId8" Type="http://schemas.openxmlformats.org/officeDocument/2006/relationships/slide" Target="slides/slide2.xml"/><Relationship Id="rId31" Type="http://schemas.openxmlformats.org/officeDocument/2006/relationships/font" Target="fonts/PlusJakartaSansMedium-bold.fntdata"/><Relationship Id="rId30" Type="http://schemas.openxmlformats.org/officeDocument/2006/relationships/font" Target="fonts/PlusJakartaSansMedium-regular.fntdata"/><Relationship Id="rId11" Type="http://schemas.openxmlformats.org/officeDocument/2006/relationships/slide" Target="slides/slide5.xml"/><Relationship Id="rId33" Type="http://schemas.openxmlformats.org/officeDocument/2006/relationships/font" Target="fonts/PlusJakartaSansMedium-boldItalic.fntdata"/><Relationship Id="rId10" Type="http://schemas.openxmlformats.org/officeDocument/2006/relationships/slide" Target="slides/slide4.xml"/><Relationship Id="rId32" Type="http://schemas.openxmlformats.org/officeDocument/2006/relationships/font" Target="fonts/PlusJakartaSansMedium-italic.fntdata"/><Relationship Id="rId13" Type="http://schemas.openxmlformats.org/officeDocument/2006/relationships/font" Target="fonts/InterSemiBold-bold.fntdata"/><Relationship Id="rId12" Type="http://schemas.openxmlformats.org/officeDocument/2006/relationships/font" Target="fonts/InterSemiBold-regular.fntdata"/><Relationship Id="rId15" Type="http://schemas.openxmlformats.org/officeDocument/2006/relationships/font" Target="fonts/InterSemiBold-boldItalic.fntdata"/><Relationship Id="rId14" Type="http://schemas.openxmlformats.org/officeDocument/2006/relationships/font" Target="fonts/InterSemiBold-italic.fntdata"/><Relationship Id="rId17" Type="http://schemas.openxmlformats.org/officeDocument/2006/relationships/font" Target="fonts/Halant-bold.fntdata"/><Relationship Id="rId16" Type="http://schemas.openxmlformats.org/officeDocument/2006/relationships/font" Target="fonts/Halant-regular.fntdata"/><Relationship Id="rId19" Type="http://schemas.openxmlformats.org/officeDocument/2006/relationships/font" Target="fonts/Inter-bold.fntdata"/><Relationship Id="rId18" Type="http://schemas.openxmlformats.org/officeDocument/2006/relationships/font" Target="fonts/Inter-regular.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62" y="685800"/>
            <a:ext cx="2649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367c6cdbe84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367c6cdbe84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1" name="Shape 61"/>
        <p:cNvGrpSpPr/>
        <p:nvPr/>
      </p:nvGrpSpPr>
      <p:grpSpPr>
        <a:xfrm>
          <a:off x="0" y="0"/>
          <a:ext cx="0" cy="0"/>
          <a:chOff x="0" y="0"/>
          <a:chExt cx="0" cy="0"/>
        </a:xfrm>
      </p:grpSpPr>
      <p:sp>
        <p:nvSpPr>
          <p:cNvPr id="62" name="Google Shape;62;g367e168cd2e_0_23: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63" name="Google Shape;63;g367e168cd2e_0_2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9" name="Shape 69"/>
        <p:cNvGrpSpPr/>
        <p:nvPr/>
      </p:nvGrpSpPr>
      <p:grpSpPr>
        <a:xfrm>
          <a:off x="0" y="0"/>
          <a:ext cx="0" cy="0"/>
          <a:chOff x="0" y="0"/>
          <a:chExt cx="0" cy="0"/>
        </a:xfrm>
      </p:grpSpPr>
      <p:sp>
        <p:nvSpPr>
          <p:cNvPr id="70" name="Google Shape;70;g367e168cd2e_0_33: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71" name="Google Shape;71;g367e168cd2e_0_3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9" name="Shape 79"/>
        <p:cNvGrpSpPr/>
        <p:nvPr/>
      </p:nvGrpSpPr>
      <p:grpSpPr>
        <a:xfrm>
          <a:off x="0" y="0"/>
          <a:ext cx="0" cy="0"/>
          <a:chOff x="0" y="0"/>
          <a:chExt cx="0" cy="0"/>
        </a:xfrm>
      </p:grpSpPr>
      <p:sp>
        <p:nvSpPr>
          <p:cNvPr id="80" name="Google Shape;80;g367e168cd2e_0_87: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81" name="Google Shape;81;g367e168cd2e_0_8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5" name="Shape 95"/>
        <p:cNvGrpSpPr/>
        <p:nvPr/>
      </p:nvGrpSpPr>
      <p:grpSpPr>
        <a:xfrm>
          <a:off x="0" y="0"/>
          <a:ext cx="0" cy="0"/>
          <a:chOff x="0" y="0"/>
          <a:chExt cx="0" cy="0"/>
        </a:xfrm>
      </p:grpSpPr>
      <p:sp>
        <p:nvSpPr>
          <p:cNvPr id="96" name="Google Shape;96;g367e8837b69_0_4: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97" name="Google Shape;97;g367e8837b69_0_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202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202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202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5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80001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202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7201589" y="9119180"/>
            <a:ext cx="466500" cy="7698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5.png"/><Relationship Id="rId4" Type="http://schemas.openxmlformats.org/officeDocument/2006/relationships/hyperlink" Target="https://creativecommons.org/licenses/by/3.0/deed.en" TargetMode="External"/><Relationship Id="rId5" Type="http://schemas.openxmlformats.org/officeDocument/2006/relationships/image" Target="../media/image4.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4.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1.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1.png"/><Relationship Id="rId4" Type="http://schemas.openxmlformats.org/officeDocument/2006/relationships/image" Target="../media/image4.png"/><Relationship Id="rId5" Type="http://schemas.openxmlformats.org/officeDocument/2006/relationships/image" Target="../media/image6.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1.png"/><Relationship Id="rId4" Type="http://schemas.openxmlformats.org/officeDocument/2006/relationships/image" Target="../media/image4.png"/><Relationship Id="rId5"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53" name="Shape 53"/>
        <p:cNvGrpSpPr/>
        <p:nvPr/>
      </p:nvGrpSpPr>
      <p:grpSpPr>
        <a:xfrm>
          <a:off x="0" y="0"/>
          <a:ext cx="0" cy="0"/>
          <a:chOff x="0" y="0"/>
          <a:chExt cx="0" cy="0"/>
        </a:xfrm>
      </p:grpSpPr>
      <p:sp>
        <p:nvSpPr>
          <p:cNvPr id="54" name="Google Shape;54;p13"/>
          <p:cNvSpPr txBox="1"/>
          <p:nvPr/>
        </p:nvSpPr>
        <p:spPr>
          <a:xfrm>
            <a:off x="469041" y="9305555"/>
            <a:ext cx="6834300" cy="438000"/>
          </a:xfrm>
          <a:prstGeom prst="rect">
            <a:avLst/>
          </a:prstGeom>
          <a:solidFill>
            <a:srgbClr val="EFEFEF"/>
          </a:solidFill>
          <a:ln>
            <a:noFill/>
          </a:ln>
        </p:spPr>
        <p:txBody>
          <a:bodyPr anchorCtr="0" anchor="t" bIns="96675" lIns="96675" spcFirstLastPara="1" rIns="96675" wrap="square" tIns="96675">
            <a:noAutofit/>
          </a:bodyPr>
          <a:lstStyle/>
          <a:p>
            <a:pPr indent="0" lvl="0" marL="0" rtl="0" algn="l">
              <a:spcBef>
                <a:spcPts val="0"/>
              </a:spcBef>
              <a:spcAft>
                <a:spcPts val="0"/>
              </a:spcAft>
              <a:buNone/>
            </a:pPr>
            <a:r>
              <a:rPr lang="en" sz="1300">
                <a:latin typeface="Inter SemiBold"/>
                <a:ea typeface="Inter SemiBold"/>
                <a:cs typeface="Inter SemiBold"/>
                <a:sym typeface="Inter SemiBold"/>
              </a:rPr>
              <a:t>Historical Thinking Skill:</a:t>
            </a:r>
            <a:r>
              <a:rPr lang="en" sz="1300">
                <a:latin typeface="Inter"/>
                <a:ea typeface="Inter"/>
                <a:cs typeface="Inter"/>
                <a:sym typeface="Inter"/>
              </a:rPr>
              <a:t> Evaluating Evidence</a:t>
            </a:r>
            <a:endParaRPr sz="1300">
              <a:latin typeface="Inter"/>
              <a:ea typeface="Inter"/>
              <a:cs typeface="Inter"/>
              <a:sym typeface="Inter"/>
            </a:endParaRPr>
          </a:p>
        </p:txBody>
      </p:sp>
      <p:graphicFrame>
        <p:nvGraphicFramePr>
          <p:cNvPr id="55" name="Google Shape;55;p13"/>
          <p:cNvGraphicFramePr/>
          <p:nvPr/>
        </p:nvGraphicFramePr>
        <p:xfrm>
          <a:off x="469040" y="1095110"/>
          <a:ext cx="3000000" cy="3000000"/>
        </p:xfrm>
        <a:graphic>
          <a:graphicData uri="http://schemas.openxmlformats.org/drawingml/2006/table">
            <a:tbl>
              <a:tblPr>
                <a:noFill/>
                <a:tableStyleId>{F752E818-93D2-4267-9F48-7B81F592A737}</a:tableStyleId>
              </a:tblPr>
              <a:tblGrid>
                <a:gridCol w="4097050"/>
                <a:gridCol w="2737275"/>
              </a:tblGrid>
              <a:tr h="880850">
                <a:tc gridSpan="2">
                  <a:txBody>
                    <a:bodyPr/>
                    <a:lstStyle/>
                    <a:p>
                      <a:pPr indent="0" lvl="0" marL="0" rtl="0" algn="l">
                        <a:spcBef>
                          <a:spcPts val="0"/>
                        </a:spcBef>
                        <a:spcAft>
                          <a:spcPts val="0"/>
                        </a:spcAft>
                        <a:buNone/>
                      </a:pPr>
                      <a:r>
                        <a:rPr lang="en" sz="1300">
                          <a:latin typeface="Halant"/>
                          <a:ea typeface="Halant"/>
                          <a:cs typeface="Halant"/>
                          <a:sym typeface="Halant"/>
                        </a:rPr>
                        <a:t>Source: The Code of Hammurabi, 1792–1750 BCE. </a:t>
                      </a:r>
                      <a:endParaRPr sz="1300">
                        <a:latin typeface="Halant"/>
                        <a:ea typeface="Halant"/>
                        <a:cs typeface="Halant"/>
                        <a:sym typeface="Halant"/>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Note: Hammurabi’s code were laws developed during the reign of Hammurabi in Babylon, in the region of ancient Mesopotamia.</a:t>
                      </a:r>
                      <a:endParaRPr sz="1200">
                        <a:latin typeface="Inter"/>
                        <a:ea typeface="Inter"/>
                        <a:cs typeface="Inter"/>
                        <a:sym typeface="Inter"/>
                      </a:endParaRPr>
                    </a:p>
                  </a:txBody>
                  <a:tcPr marT="114950" marB="114950" marR="116575" marL="116575">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hMerge="1"/>
              </a:tr>
              <a:tr h="4477125">
                <a:tc>
                  <a:txBody>
                    <a:bodyPr/>
                    <a:lstStyle/>
                    <a:p>
                      <a:pPr indent="0" lvl="0" marL="0" rtl="0" algn="l">
                        <a:lnSpc>
                          <a:spcPct val="115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When Anu the Sublime, King of the Anunaki, and Bel, the lord of Heaven and earth, who decreed the fate of the land, assigned to Marduk, the over-ruling son of Ea, God of righteousness, dominion over earthly man, and made him great among the Igigi, they called Babylon by his illustrious name, made it great on earth, and founded an everlasting kingdom in it, whose foundations are laid so solidly as those of heaven and earth; then Anu and Bel called by name me, Hammurabi, the exalted prince, who feared God, to bring about the rule of righteousness in the land, to destroy the wicked and the evil-doers; so that the strong should not harm the weak; so that I should rule over the black-headed people like Shamash, and enlighten the land, to further the well-being of mankind…..</a:t>
                      </a:r>
                      <a:endParaRPr sz="1200">
                        <a:solidFill>
                          <a:schemeClr val="dk1"/>
                        </a:solidFill>
                        <a:latin typeface="Inter"/>
                        <a:ea typeface="Inter"/>
                        <a:cs typeface="Inter"/>
                        <a:sym typeface="Inter"/>
                      </a:endParaRPr>
                    </a:p>
                    <a:p>
                      <a:pPr indent="0" lvl="0" marL="0" rtl="0" algn="l">
                        <a:lnSpc>
                          <a:spcPct val="115000"/>
                        </a:lnSpc>
                        <a:spcBef>
                          <a:spcPts val="900"/>
                        </a:spcBef>
                        <a:spcAft>
                          <a:spcPts val="0"/>
                        </a:spcAft>
                        <a:buClr>
                          <a:schemeClr val="dk1"/>
                        </a:buClr>
                        <a:buSzPts val="1100"/>
                        <a:buFont typeface="Arial"/>
                        <a:buNone/>
                      </a:pPr>
                      <a:r>
                        <a:rPr lang="en" sz="1200">
                          <a:solidFill>
                            <a:schemeClr val="dk1"/>
                          </a:solidFill>
                          <a:latin typeface="Inter"/>
                          <a:ea typeface="Inter"/>
                          <a:cs typeface="Inter"/>
                          <a:sym typeface="Inter"/>
                        </a:rPr>
                        <a:t>….When Marduk sent me to rule over men, to give the protection of right to the land, I did right and righteousness in . . . and brought about the well-being of the oppressed. </a:t>
                      </a:r>
                      <a:endParaRPr sz="1200">
                        <a:solidFill>
                          <a:schemeClr val="dk1"/>
                        </a:solidFill>
                        <a:latin typeface="Inter"/>
                        <a:ea typeface="Inter"/>
                        <a:cs typeface="Inter"/>
                        <a:sym typeface="Inter"/>
                      </a:endParaRPr>
                    </a:p>
                    <a:p>
                      <a:pPr indent="0" lvl="0" marL="0" rtl="0" algn="l">
                        <a:lnSpc>
                          <a:spcPct val="115000"/>
                        </a:lnSpc>
                        <a:spcBef>
                          <a:spcPts val="700"/>
                        </a:spcBef>
                        <a:spcAft>
                          <a:spcPts val="900"/>
                        </a:spcAft>
                        <a:buClr>
                          <a:schemeClr val="dk1"/>
                        </a:buClr>
                        <a:buSzPts val="1100"/>
                        <a:buFont typeface="Arial"/>
                        <a:buNone/>
                      </a:pPr>
                      <a:r>
                        <a:t/>
                      </a:r>
                      <a:endParaRPr sz="1200">
                        <a:solidFill>
                          <a:schemeClr val="dk1"/>
                        </a:solidFill>
                        <a:latin typeface="Inter"/>
                        <a:ea typeface="Inter"/>
                        <a:cs typeface="Inter"/>
                        <a:sym typeface="Inter"/>
                      </a:endParaRPr>
                    </a:p>
                  </a:txBody>
                  <a:tcPr marT="114950" marB="114950" marR="116575" marL="116575">
                    <a:lnL cap="flat" cmpd="sng" w="19050">
                      <a:solidFill>
                        <a:srgbClr val="9E9E9E">
                          <a:alpha val="0"/>
                        </a:srgbClr>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alpha val="0"/>
                        </a:srgbClr>
                      </a:solidFill>
                      <a:prstDash val="solid"/>
                      <a:round/>
                      <a:headEnd len="sm" w="sm" type="none"/>
                      <a:tailEnd len="sm" w="sm" type="none"/>
                    </a:lnB>
                  </a:tcPr>
                </a:tc>
                <a:tc>
                  <a:txBody>
                    <a:bodyPr/>
                    <a:lstStyle/>
                    <a:p>
                      <a:pPr indent="0" lvl="0" marL="0" rtl="0" algn="l">
                        <a:spcBef>
                          <a:spcPts val="0"/>
                        </a:spcBef>
                        <a:spcAft>
                          <a:spcPts val="0"/>
                        </a:spcAft>
                        <a:buNone/>
                      </a:pPr>
                      <a:r>
                        <a:t/>
                      </a:r>
                      <a:endParaRPr sz="1300">
                        <a:latin typeface="Inter"/>
                        <a:ea typeface="Inter"/>
                        <a:cs typeface="Inter"/>
                        <a:sym typeface="Inter"/>
                      </a:endParaRPr>
                    </a:p>
                  </a:txBody>
                  <a:tcPr marT="114950" marB="114950" marR="116575" marL="116575">
                    <a:lnL cap="flat" cmpd="sng" w="19050">
                      <a:solidFill>
                        <a:srgbClr val="9E9E9E"/>
                      </a:solidFill>
                      <a:prstDash val="solid"/>
                      <a:round/>
                      <a:headEnd len="sm" w="sm" type="none"/>
                      <a:tailEnd len="sm" w="sm" type="none"/>
                    </a:lnL>
                    <a:lnR cap="flat" cmpd="sng" w="19050">
                      <a:solidFill>
                        <a:srgbClr val="9E9E9E">
                          <a:alpha val="0"/>
                        </a:srgbClr>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alpha val="0"/>
                        </a:srgbClr>
                      </a:solidFill>
                      <a:prstDash val="solid"/>
                      <a:round/>
                      <a:headEnd len="sm" w="sm" type="none"/>
                      <a:tailEnd len="sm" w="sm" type="none"/>
                    </a:lnB>
                  </a:tcPr>
                </a:tc>
              </a:tr>
            </a:tbl>
          </a:graphicData>
        </a:graphic>
      </p:graphicFrame>
      <p:pic>
        <p:nvPicPr>
          <p:cNvPr id="56" name="Google Shape;56;p13"/>
          <p:cNvPicPr preferRelativeResize="0"/>
          <p:nvPr/>
        </p:nvPicPr>
        <p:blipFill>
          <a:blip r:embed="rId3">
            <a:alphaModFix/>
          </a:blip>
          <a:stretch>
            <a:fillRect/>
          </a:stretch>
        </p:blipFill>
        <p:spPr>
          <a:xfrm>
            <a:off x="4811501" y="2181750"/>
            <a:ext cx="2359500" cy="3883300"/>
          </a:xfrm>
          <a:prstGeom prst="rect">
            <a:avLst/>
          </a:prstGeom>
          <a:noFill/>
          <a:ln>
            <a:noFill/>
          </a:ln>
        </p:spPr>
      </p:pic>
      <p:sp>
        <p:nvSpPr>
          <p:cNvPr id="57" name="Google Shape;57;p13"/>
          <p:cNvSpPr txBox="1"/>
          <p:nvPr/>
        </p:nvSpPr>
        <p:spPr>
          <a:xfrm>
            <a:off x="4679206" y="6270288"/>
            <a:ext cx="2624100" cy="657000"/>
          </a:xfrm>
          <a:prstGeom prst="rect">
            <a:avLst/>
          </a:prstGeom>
          <a:noFill/>
          <a:ln>
            <a:noFill/>
          </a:ln>
        </p:spPr>
        <p:txBody>
          <a:bodyPr anchorCtr="0" anchor="t" bIns="96675" lIns="96675" spcFirstLastPara="1" rIns="96675" wrap="square" tIns="96675">
            <a:spAutoFit/>
          </a:bodyPr>
          <a:lstStyle/>
          <a:p>
            <a:pPr indent="0" lvl="0" marL="0" rtl="0" algn="l">
              <a:spcBef>
                <a:spcPts val="0"/>
              </a:spcBef>
              <a:spcAft>
                <a:spcPts val="0"/>
              </a:spcAft>
              <a:buNone/>
            </a:pPr>
            <a:r>
              <a:rPr lang="en" sz="1100">
                <a:solidFill>
                  <a:schemeClr val="dk1"/>
                </a:solidFill>
                <a:highlight>
                  <a:srgbClr val="F8F9FA"/>
                </a:highlight>
                <a:latin typeface="Inter"/>
                <a:ea typeface="Inter"/>
                <a:cs typeface="Inter"/>
                <a:sym typeface="Inter"/>
              </a:rPr>
              <a:t>Stele of Hammurabi, 1793-1751 BCE.</a:t>
            </a:r>
            <a:endParaRPr sz="1100">
              <a:solidFill>
                <a:schemeClr val="dk1"/>
              </a:solidFill>
              <a:highlight>
                <a:srgbClr val="F8F9FA"/>
              </a:highlight>
              <a:latin typeface="Inter"/>
              <a:ea typeface="Inter"/>
              <a:cs typeface="Inter"/>
              <a:sym typeface="Inter"/>
            </a:endParaRPr>
          </a:p>
          <a:p>
            <a:pPr indent="0" lvl="0" marL="0" rtl="0" algn="l">
              <a:spcBef>
                <a:spcPts val="0"/>
              </a:spcBef>
              <a:spcAft>
                <a:spcPts val="0"/>
              </a:spcAft>
              <a:buNone/>
            </a:pPr>
            <a:r>
              <a:rPr lang="en" sz="1100">
                <a:solidFill>
                  <a:schemeClr val="dk1"/>
                </a:solidFill>
                <a:highlight>
                  <a:srgbClr val="F8F9FA"/>
                </a:highlight>
                <a:latin typeface="Inter"/>
                <a:ea typeface="Inter"/>
                <a:cs typeface="Inter"/>
                <a:sym typeface="Inter"/>
              </a:rPr>
              <a:t>© Mbzt, Wikimedia Commons. </a:t>
            </a:r>
            <a:r>
              <a:rPr lang="en" sz="800" u="sng">
                <a:solidFill>
                  <a:schemeClr val="dk1"/>
                </a:solidFill>
                <a:highlight>
                  <a:srgbClr val="F8F9FA"/>
                </a:highlight>
                <a:latin typeface="Inter"/>
                <a:ea typeface="Inter"/>
                <a:cs typeface="Inter"/>
                <a:sym typeface="Inter"/>
                <a:hlinkClick r:id="rId4">
                  <a:extLst>
                    <a:ext uri="{A12FA001-AC4F-418D-AE19-62706E023703}">
                      <ahyp:hlinkClr val="tx"/>
                    </a:ext>
                  </a:extLst>
                </a:hlinkClick>
              </a:rPr>
              <a:t>CC BY 3.0</a:t>
            </a:r>
            <a:endParaRPr sz="800">
              <a:solidFill>
                <a:schemeClr val="dk1"/>
              </a:solidFill>
              <a:highlight>
                <a:srgbClr val="F8F9FA"/>
              </a:highlight>
              <a:latin typeface="Inter"/>
              <a:ea typeface="Inter"/>
              <a:cs typeface="Inter"/>
              <a:sym typeface="Inter"/>
            </a:endParaRPr>
          </a:p>
        </p:txBody>
      </p:sp>
      <p:sp>
        <p:nvSpPr>
          <p:cNvPr id="58" name="Google Shape;58;p13"/>
          <p:cNvSpPr txBox="1"/>
          <p:nvPr/>
        </p:nvSpPr>
        <p:spPr>
          <a:xfrm>
            <a:off x="570600" y="7132550"/>
            <a:ext cx="6647400" cy="19680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According to this document, where did Hammurabi get his power as king? What does this reveal about Babylonian society?</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According to this document, what is the goal of Hammurabi’s Code?</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2"/>
              </a:solidFill>
              <a:latin typeface="Inter"/>
              <a:ea typeface="Inter"/>
              <a:cs typeface="Inter"/>
              <a:sym typeface="Inter"/>
            </a:endParaRPr>
          </a:p>
        </p:txBody>
      </p:sp>
      <p:sp>
        <p:nvSpPr>
          <p:cNvPr id="59" name="Google Shape;59;p13"/>
          <p:cNvSpPr txBox="1"/>
          <p:nvPr/>
        </p:nvSpPr>
        <p:spPr>
          <a:xfrm>
            <a:off x="0" y="0"/>
            <a:ext cx="7772400" cy="9753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1700">
                <a:solidFill>
                  <a:srgbClr val="000000"/>
                </a:solidFill>
                <a:latin typeface="Halant"/>
                <a:ea typeface="Halant"/>
                <a:cs typeface="Halant"/>
                <a:sym typeface="Halant"/>
              </a:rPr>
              <a:t>Document Analysis:</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2200">
                <a:solidFill>
                  <a:srgbClr val="000000"/>
                </a:solidFill>
                <a:latin typeface="Plus Jakarta Sans Medium"/>
                <a:ea typeface="Plus Jakarta Sans Medium"/>
                <a:cs typeface="Plus Jakarta Sans Medium"/>
                <a:sym typeface="Plus Jakarta Sans Medium"/>
              </a:rPr>
              <a:t>Document </a:t>
            </a:r>
            <a:r>
              <a:rPr lang="en" sz="2200">
                <a:latin typeface="Plus Jakarta Sans Medium"/>
                <a:ea typeface="Plus Jakarta Sans Medium"/>
                <a:cs typeface="Plus Jakarta Sans Medium"/>
                <a:sym typeface="Plus Jakarta Sans Medium"/>
              </a:rPr>
              <a:t>A</a:t>
            </a:r>
            <a:r>
              <a:rPr lang="en" sz="2200">
                <a:solidFill>
                  <a:srgbClr val="000000"/>
                </a:solidFill>
                <a:latin typeface="Plus Jakarta Sans Medium"/>
                <a:ea typeface="Plus Jakarta Sans Medium"/>
                <a:cs typeface="Plus Jakarta Sans Medium"/>
                <a:sym typeface="Plus Jakarta Sans Medium"/>
              </a:rPr>
              <a:t> - Hammurabi’s Code (</a:t>
            </a:r>
            <a:r>
              <a:rPr lang="en" sz="2200">
                <a:latin typeface="Plus Jakarta Sans Medium"/>
                <a:ea typeface="Plus Jakarta Sans Medium"/>
                <a:cs typeface="Plus Jakarta Sans Medium"/>
                <a:sym typeface="Plus Jakarta Sans Medium"/>
              </a:rPr>
              <a:t>Religion)</a:t>
            </a:r>
            <a:endParaRPr sz="2200">
              <a:solidFill>
                <a:srgbClr val="000000"/>
              </a:solidFill>
              <a:latin typeface="Plus Jakarta Sans Medium"/>
              <a:ea typeface="Plus Jakarta Sans Medium"/>
              <a:cs typeface="Plus Jakarta Sans Medium"/>
              <a:sym typeface="Plus Jakarta Sans Medium"/>
            </a:endParaRPr>
          </a:p>
        </p:txBody>
      </p:sp>
      <p:pic>
        <p:nvPicPr>
          <p:cNvPr id="60" name="Google Shape;60;p13"/>
          <p:cNvPicPr preferRelativeResize="0"/>
          <p:nvPr/>
        </p:nvPicPr>
        <p:blipFill>
          <a:blip r:embed="rId5">
            <a:alphaModFix/>
          </a:blip>
          <a:stretch>
            <a:fillRect/>
          </a:stretch>
        </p:blipFill>
        <p:spPr>
          <a:xfrm>
            <a:off x="216272" y="121672"/>
            <a:ext cx="1056536" cy="438114"/>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64" name="Shape 64"/>
        <p:cNvGrpSpPr/>
        <p:nvPr/>
      </p:nvGrpSpPr>
      <p:grpSpPr>
        <a:xfrm>
          <a:off x="0" y="0"/>
          <a:ext cx="0" cy="0"/>
          <a:chOff x="0" y="0"/>
          <a:chExt cx="0" cy="0"/>
        </a:xfrm>
      </p:grpSpPr>
      <p:sp>
        <p:nvSpPr>
          <p:cNvPr id="65" name="Google Shape;65;p14"/>
          <p:cNvSpPr txBox="1"/>
          <p:nvPr/>
        </p:nvSpPr>
        <p:spPr>
          <a:xfrm>
            <a:off x="469041" y="9305555"/>
            <a:ext cx="6834300" cy="438000"/>
          </a:xfrm>
          <a:prstGeom prst="rect">
            <a:avLst/>
          </a:prstGeom>
          <a:solidFill>
            <a:srgbClr val="EFEFEF"/>
          </a:solidFill>
          <a:ln>
            <a:noFill/>
          </a:ln>
        </p:spPr>
        <p:txBody>
          <a:bodyPr anchorCtr="0" anchor="t" bIns="96675" lIns="96675" spcFirstLastPara="1" rIns="96675" wrap="square" tIns="96675">
            <a:noAutofit/>
          </a:bodyPr>
          <a:lstStyle/>
          <a:p>
            <a:pPr indent="0" lvl="0" marL="0" rtl="0" algn="l">
              <a:spcBef>
                <a:spcPts val="0"/>
              </a:spcBef>
              <a:spcAft>
                <a:spcPts val="0"/>
              </a:spcAft>
              <a:buNone/>
            </a:pPr>
            <a:r>
              <a:rPr lang="en" sz="1300">
                <a:latin typeface="Inter SemiBold"/>
                <a:ea typeface="Inter SemiBold"/>
                <a:cs typeface="Inter SemiBold"/>
                <a:sym typeface="Inter SemiBold"/>
              </a:rPr>
              <a:t>Historical Thinking Skill:</a:t>
            </a:r>
            <a:r>
              <a:rPr lang="en" sz="1300">
                <a:latin typeface="Inter"/>
                <a:ea typeface="Inter"/>
                <a:cs typeface="Inter"/>
                <a:sym typeface="Inter"/>
              </a:rPr>
              <a:t> Evaluating Evidence</a:t>
            </a:r>
            <a:endParaRPr sz="1300">
              <a:latin typeface="Inter"/>
              <a:ea typeface="Inter"/>
              <a:cs typeface="Inter"/>
              <a:sym typeface="Inter"/>
            </a:endParaRPr>
          </a:p>
        </p:txBody>
      </p:sp>
      <p:graphicFrame>
        <p:nvGraphicFramePr>
          <p:cNvPr id="66" name="Google Shape;66;p14"/>
          <p:cNvGraphicFramePr/>
          <p:nvPr/>
        </p:nvGraphicFramePr>
        <p:xfrm>
          <a:off x="689690" y="1340185"/>
          <a:ext cx="3000000" cy="3000000"/>
        </p:xfrm>
        <a:graphic>
          <a:graphicData uri="http://schemas.openxmlformats.org/drawingml/2006/table">
            <a:tbl>
              <a:tblPr>
                <a:noFill/>
                <a:tableStyleId>{F752E818-93D2-4267-9F48-7B81F592A737}</a:tableStyleId>
              </a:tblPr>
              <a:tblGrid>
                <a:gridCol w="6393000"/>
              </a:tblGrid>
              <a:tr h="812075">
                <a:tc>
                  <a:txBody>
                    <a:bodyPr/>
                    <a:lstStyle/>
                    <a:p>
                      <a:pPr indent="0" lvl="0" marL="0" rtl="0" algn="l">
                        <a:spcBef>
                          <a:spcPts val="0"/>
                        </a:spcBef>
                        <a:spcAft>
                          <a:spcPts val="0"/>
                        </a:spcAft>
                        <a:buNone/>
                      </a:pPr>
                      <a:r>
                        <a:rPr lang="en" sz="1300">
                          <a:latin typeface="Halant"/>
                          <a:ea typeface="Halant"/>
                          <a:cs typeface="Halant"/>
                          <a:sym typeface="Halant"/>
                        </a:rPr>
                        <a:t>Source: The Code of Hammurabi, 1792–1750 BCE. </a:t>
                      </a:r>
                      <a:endParaRPr sz="1300">
                        <a:latin typeface="Halant"/>
                        <a:ea typeface="Halant"/>
                        <a:cs typeface="Halant"/>
                        <a:sym typeface="Halant"/>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Note: Hammurabi’s code were laws developed during the reign of Hammurabi in Babylon, in the region of ancient Mesopotamia.</a:t>
                      </a:r>
                      <a:endParaRPr sz="1200">
                        <a:latin typeface="Inter"/>
                        <a:ea typeface="Inter"/>
                        <a:cs typeface="Inter"/>
                        <a:sym typeface="Inter"/>
                      </a:endParaRPr>
                    </a:p>
                  </a:txBody>
                  <a:tcPr marT="114950" marB="114950" marR="116575" marL="116575">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r>
              <a:tr h="5268625">
                <a:tc>
                  <a:txBody>
                    <a:bodyPr/>
                    <a:lstStyle/>
                    <a:p>
                      <a:pPr indent="0" lvl="0" marL="0" rtl="0" algn="l">
                        <a:lnSpc>
                          <a:spcPct val="115000"/>
                        </a:lnSpc>
                        <a:spcBef>
                          <a:spcPts val="700"/>
                        </a:spcBef>
                        <a:spcAft>
                          <a:spcPts val="0"/>
                        </a:spcAft>
                        <a:buClr>
                          <a:schemeClr val="dk1"/>
                        </a:buClr>
                        <a:buSzPts val="1100"/>
                        <a:buFont typeface="Arial"/>
                        <a:buNone/>
                      </a:pPr>
                      <a:r>
                        <a:rPr lang="en" sz="1200">
                          <a:solidFill>
                            <a:schemeClr val="dk1"/>
                          </a:solidFill>
                          <a:latin typeface="Inter"/>
                          <a:ea typeface="Inter"/>
                          <a:cs typeface="Inter"/>
                          <a:sym typeface="Inter"/>
                        </a:rPr>
                        <a:t>117. If any one fail to meet a claim for debt, and sell himself, his wife, his son, and daughter for money or give them away to forced labor: they shall work for three years in the house of the man who bought them, or the proprietor, and in the fourth year they shall be set free.</a:t>
                      </a:r>
                      <a:endParaRPr sz="1200">
                        <a:solidFill>
                          <a:schemeClr val="dk1"/>
                        </a:solidFill>
                        <a:latin typeface="Inter"/>
                        <a:ea typeface="Inter"/>
                        <a:cs typeface="Inter"/>
                        <a:sym typeface="Inter"/>
                      </a:endParaRPr>
                    </a:p>
                    <a:p>
                      <a:pPr indent="0" lvl="0" marL="0" rtl="0" algn="l">
                        <a:lnSpc>
                          <a:spcPct val="115000"/>
                        </a:lnSpc>
                        <a:spcBef>
                          <a:spcPts val="700"/>
                        </a:spcBef>
                        <a:spcAft>
                          <a:spcPts val="0"/>
                        </a:spcAft>
                        <a:buClr>
                          <a:schemeClr val="dk1"/>
                        </a:buClr>
                        <a:buSzPts val="1100"/>
                        <a:buFont typeface="Arial"/>
                        <a:buNone/>
                      </a:pPr>
                      <a:r>
                        <a:rPr lang="en" sz="1200">
                          <a:solidFill>
                            <a:schemeClr val="dk1"/>
                          </a:solidFill>
                          <a:latin typeface="Inter"/>
                          <a:ea typeface="Inter"/>
                          <a:cs typeface="Inter"/>
                          <a:sym typeface="Inter"/>
                        </a:rPr>
                        <a:t>[. . .] </a:t>
                      </a:r>
                      <a:endParaRPr sz="1200">
                        <a:solidFill>
                          <a:schemeClr val="dk1"/>
                        </a:solidFill>
                        <a:latin typeface="Inter"/>
                        <a:ea typeface="Inter"/>
                        <a:cs typeface="Inter"/>
                        <a:sym typeface="Inter"/>
                      </a:endParaRPr>
                    </a:p>
                    <a:p>
                      <a:pPr indent="0" lvl="0" marL="0" rtl="0" algn="l">
                        <a:lnSpc>
                          <a:spcPct val="115000"/>
                        </a:lnSpc>
                        <a:spcBef>
                          <a:spcPts val="700"/>
                        </a:spcBef>
                        <a:spcAft>
                          <a:spcPts val="0"/>
                        </a:spcAft>
                        <a:buClr>
                          <a:schemeClr val="dk1"/>
                        </a:buClr>
                        <a:buSzPts val="1100"/>
                        <a:buFont typeface="Arial"/>
                        <a:buNone/>
                      </a:pPr>
                      <a:r>
                        <a:rPr lang="en" sz="1200">
                          <a:solidFill>
                            <a:schemeClr val="dk1"/>
                          </a:solidFill>
                          <a:latin typeface="Inter"/>
                          <a:ea typeface="Inter"/>
                          <a:cs typeface="Inter"/>
                          <a:sym typeface="Inter"/>
                        </a:rPr>
                        <a:t>138. If a man wishes to separate from his wife who has borne him no children, he shall give her the amount of her purchase money and the dowry which she brought from her father's house, and let her go.</a:t>
                      </a:r>
                      <a:endParaRPr sz="1200">
                        <a:solidFill>
                          <a:schemeClr val="dk1"/>
                        </a:solidFill>
                        <a:latin typeface="Inter"/>
                        <a:ea typeface="Inter"/>
                        <a:cs typeface="Inter"/>
                        <a:sym typeface="Inter"/>
                      </a:endParaRPr>
                    </a:p>
                    <a:p>
                      <a:pPr indent="0" lvl="0" marL="0" rtl="0" algn="l">
                        <a:lnSpc>
                          <a:spcPct val="115000"/>
                        </a:lnSpc>
                        <a:spcBef>
                          <a:spcPts val="700"/>
                        </a:spcBef>
                        <a:spcAft>
                          <a:spcPts val="0"/>
                        </a:spcAft>
                        <a:buClr>
                          <a:schemeClr val="dk1"/>
                        </a:buClr>
                        <a:buSzPts val="1100"/>
                        <a:buFont typeface="Arial"/>
                        <a:buNone/>
                      </a:pPr>
                      <a:r>
                        <a:rPr lang="en" sz="1200">
                          <a:solidFill>
                            <a:schemeClr val="dk1"/>
                          </a:solidFill>
                          <a:latin typeface="Inter"/>
                          <a:ea typeface="Inter"/>
                          <a:cs typeface="Inter"/>
                          <a:sym typeface="Inter"/>
                        </a:rPr>
                        <a:t>[. . .]</a:t>
                      </a:r>
                      <a:endParaRPr sz="1200">
                        <a:solidFill>
                          <a:schemeClr val="dk1"/>
                        </a:solidFill>
                        <a:latin typeface="Inter"/>
                        <a:ea typeface="Inter"/>
                        <a:cs typeface="Inter"/>
                        <a:sym typeface="Inter"/>
                      </a:endParaRPr>
                    </a:p>
                    <a:p>
                      <a:pPr indent="0" lvl="0" marL="0" rtl="0" algn="l">
                        <a:lnSpc>
                          <a:spcPct val="115000"/>
                        </a:lnSpc>
                        <a:spcBef>
                          <a:spcPts val="700"/>
                        </a:spcBef>
                        <a:spcAft>
                          <a:spcPts val="0"/>
                        </a:spcAft>
                        <a:buClr>
                          <a:schemeClr val="dk1"/>
                        </a:buClr>
                        <a:buSzPts val="1100"/>
                        <a:buFont typeface="Arial"/>
                        <a:buNone/>
                      </a:pPr>
                      <a:r>
                        <a:rPr lang="en" sz="1200">
                          <a:solidFill>
                            <a:schemeClr val="dk1"/>
                          </a:solidFill>
                          <a:latin typeface="Inter"/>
                          <a:ea typeface="Inter"/>
                          <a:cs typeface="Inter"/>
                          <a:sym typeface="Inter"/>
                        </a:rPr>
                        <a:t>196. If a man put out the eye of another man, his eye shall be put out.</a:t>
                      </a:r>
                      <a:endParaRPr sz="1200">
                        <a:solidFill>
                          <a:schemeClr val="dk1"/>
                        </a:solidFill>
                        <a:latin typeface="Inter"/>
                        <a:ea typeface="Inter"/>
                        <a:cs typeface="Inter"/>
                        <a:sym typeface="Inter"/>
                      </a:endParaRPr>
                    </a:p>
                    <a:p>
                      <a:pPr indent="0" lvl="0" marL="0" rtl="0" algn="l">
                        <a:lnSpc>
                          <a:spcPct val="115000"/>
                        </a:lnSpc>
                        <a:spcBef>
                          <a:spcPts val="700"/>
                        </a:spcBef>
                        <a:spcAft>
                          <a:spcPts val="0"/>
                        </a:spcAft>
                        <a:buClr>
                          <a:schemeClr val="dk1"/>
                        </a:buClr>
                        <a:buSzPts val="1100"/>
                        <a:buFont typeface="Arial"/>
                        <a:buNone/>
                      </a:pPr>
                      <a:r>
                        <a:rPr lang="en" sz="1200">
                          <a:solidFill>
                            <a:schemeClr val="dk1"/>
                          </a:solidFill>
                          <a:latin typeface="Inter"/>
                          <a:ea typeface="Inter"/>
                          <a:cs typeface="Inter"/>
                          <a:sym typeface="Inter"/>
                        </a:rPr>
                        <a:t>197. If he break another man's bone, his bone shall be broken.</a:t>
                      </a:r>
                      <a:endParaRPr sz="1200">
                        <a:solidFill>
                          <a:schemeClr val="dk1"/>
                        </a:solidFill>
                        <a:latin typeface="Inter"/>
                        <a:ea typeface="Inter"/>
                        <a:cs typeface="Inter"/>
                        <a:sym typeface="Inter"/>
                      </a:endParaRPr>
                    </a:p>
                    <a:p>
                      <a:pPr indent="0" lvl="0" marL="0" rtl="0" algn="l">
                        <a:lnSpc>
                          <a:spcPct val="115000"/>
                        </a:lnSpc>
                        <a:spcBef>
                          <a:spcPts val="700"/>
                        </a:spcBef>
                        <a:spcAft>
                          <a:spcPts val="0"/>
                        </a:spcAft>
                        <a:buClr>
                          <a:schemeClr val="dk1"/>
                        </a:buClr>
                        <a:buSzPts val="1100"/>
                        <a:buFont typeface="Arial"/>
                        <a:buNone/>
                      </a:pPr>
                      <a:r>
                        <a:rPr lang="en" sz="1200">
                          <a:solidFill>
                            <a:schemeClr val="dk1"/>
                          </a:solidFill>
                          <a:latin typeface="Inter"/>
                          <a:ea typeface="Inter"/>
                          <a:cs typeface="Inter"/>
                          <a:sym typeface="Inter"/>
                        </a:rPr>
                        <a:t>198. If he put out the eye of a freed man, or break the bone of a freed man, he shall pay one gold mina.</a:t>
                      </a:r>
                      <a:endParaRPr sz="1200">
                        <a:solidFill>
                          <a:schemeClr val="dk1"/>
                        </a:solidFill>
                        <a:latin typeface="Inter"/>
                        <a:ea typeface="Inter"/>
                        <a:cs typeface="Inter"/>
                        <a:sym typeface="Inter"/>
                      </a:endParaRPr>
                    </a:p>
                    <a:p>
                      <a:pPr indent="0" lvl="0" marL="0" rtl="0" algn="l">
                        <a:lnSpc>
                          <a:spcPct val="115000"/>
                        </a:lnSpc>
                        <a:spcBef>
                          <a:spcPts val="700"/>
                        </a:spcBef>
                        <a:spcAft>
                          <a:spcPts val="0"/>
                        </a:spcAft>
                        <a:buClr>
                          <a:schemeClr val="dk1"/>
                        </a:buClr>
                        <a:buSzPts val="1100"/>
                        <a:buFont typeface="Arial"/>
                        <a:buNone/>
                      </a:pPr>
                      <a:r>
                        <a:rPr lang="en" sz="1200">
                          <a:solidFill>
                            <a:schemeClr val="dk1"/>
                          </a:solidFill>
                          <a:latin typeface="Inter"/>
                          <a:ea typeface="Inter"/>
                          <a:cs typeface="Inter"/>
                          <a:sym typeface="Inter"/>
                        </a:rPr>
                        <a:t>199. If he put out the eye of a man's slave, or break the bone of a man's slave, he shall pay one-half of its value.</a:t>
                      </a:r>
                      <a:endParaRPr sz="1200">
                        <a:solidFill>
                          <a:schemeClr val="dk1"/>
                        </a:solidFill>
                        <a:latin typeface="Inter"/>
                        <a:ea typeface="Inter"/>
                        <a:cs typeface="Inter"/>
                        <a:sym typeface="Inter"/>
                      </a:endParaRPr>
                    </a:p>
                    <a:p>
                      <a:pPr indent="0" lvl="0" marL="0" rtl="0" algn="l">
                        <a:lnSpc>
                          <a:spcPct val="115000"/>
                        </a:lnSpc>
                        <a:spcBef>
                          <a:spcPts val="700"/>
                        </a:spcBef>
                        <a:spcAft>
                          <a:spcPts val="0"/>
                        </a:spcAft>
                        <a:buClr>
                          <a:schemeClr val="dk1"/>
                        </a:buClr>
                        <a:buSzPts val="1100"/>
                        <a:buFont typeface="Arial"/>
                        <a:buNone/>
                      </a:pPr>
                      <a:r>
                        <a:rPr lang="en" sz="1200">
                          <a:solidFill>
                            <a:schemeClr val="dk1"/>
                          </a:solidFill>
                          <a:latin typeface="Inter"/>
                          <a:ea typeface="Inter"/>
                          <a:cs typeface="Inter"/>
                          <a:sym typeface="Inter"/>
                        </a:rPr>
                        <a:t>200. If a man knock out the teeth of his equal, his teeth shall be knocked out.</a:t>
                      </a:r>
                      <a:endParaRPr sz="1200">
                        <a:solidFill>
                          <a:schemeClr val="dk1"/>
                        </a:solidFill>
                        <a:latin typeface="Inter"/>
                        <a:ea typeface="Inter"/>
                        <a:cs typeface="Inter"/>
                        <a:sym typeface="Inter"/>
                      </a:endParaRPr>
                    </a:p>
                    <a:p>
                      <a:pPr indent="0" lvl="0" marL="0" rtl="0" algn="l">
                        <a:lnSpc>
                          <a:spcPct val="115000"/>
                        </a:lnSpc>
                        <a:spcBef>
                          <a:spcPts val="700"/>
                        </a:spcBef>
                        <a:spcAft>
                          <a:spcPts val="0"/>
                        </a:spcAft>
                        <a:buClr>
                          <a:schemeClr val="dk1"/>
                        </a:buClr>
                        <a:buSzPts val="1100"/>
                        <a:buFont typeface="Arial"/>
                        <a:buNone/>
                      </a:pPr>
                      <a:r>
                        <a:rPr lang="en" sz="1200">
                          <a:solidFill>
                            <a:schemeClr val="dk1"/>
                          </a:solidFill>
                          <a:latin typeface="Inter"/>
                          <a:ea typeface="Inter"/>
                          <a:cs typeface="Inter"/>
                          <a:sym typeface="Inter"/>
                        </a:rPr>
                        <a:t>201. If he knock out the teeth of a freed man, he shall pay one-third of a gold mina.</a:t>
                      </a:r>
                      <a:endParaRPr sz="1200">
                        <a:solidFill>
                          <a:schemeClr val="dk1"/>
                        </a:solidFill>
                        <a:latin typeface="Inter"/>
                        <a:ea typeface="Inter"/>
                        <a:cs typeface="Inter"/>
                        <a:sym typeface="Inter"/>
                      </a:endParaRPr>
                    </a:p>
                    <a:p>
                      <a:pPr indent="0" lvl="0" marL="0" rtl="0" algn="l">
                        <a:lnSpc>
                          <a:spcPct val="115000"/>
                        </a:lnSpc>
                        <a:spcBef>
                          <a:spcPts val="700"/>
                        </a:spcBef>
                        <a:spcAft>
                          <a:spcPts val="0"/>
                        </a:spcAft>
                        <a:buClr>
                          <a:schemeClr val="dk1"/>
                        </a:buClr>
                        <a:buSzPts val="1100"/>
                        <a:buFont typeface="Arial"/>
                        <a:buNone/>
                      </a:pPr>
                      <a:r>
                        <a:rPr lang="en" sz="1200">
                          <a:solidFill>
                            <a:schemeClr val="dk1"/>
                          </a:solidFill>
                          <a:latin typeface="Inter"/>
                          <a:ea typeface="Inter"/>
                          <a:cs typeface="Inter"/>
                          <a:sym typeface="Inter"/>
                        </a:rPr>
                        <a:t>202. If any one strike the body of a man higher in rank than he, he shall receive sixty blows with an ox-whip in public.</a:t>
                      </a:r>
                      <a:endParaRPr sz="1200">
                        <a:solidFill>
                          <a:schemeClr val="dk1"/>
                        </a:solidFill>
                        <a:latin typeface="Inter"/>
                        <a:ea typeface="Inter"/>
                        <a:cs typeface="Inter"/>
                        <a:sym typeface="Inter"/>
                      </a:endParaRPr>
                    </a:p>
                    <a:p>
                      <a:pPr indent="0" lvl="0" marL="0" rtl="0" algn="l">
                        <a:lnSpc>
                          <a:spcPct val="115000"/>
                        </a:lnSpc>
                        <a:spcBef>
                          <a:spcPts val="700"/>
                        </a:spcBef>
                        <a:spcAft>
                          <a:spcPts val="700"/>
                        </a:spcAft>
                        <a:buClr>
                          <a:schemeClr val="dk1"/>
                        </a:buClr>
                        <a:buSzPts val="1100"/>
                        <a:buFont typeface="Arial"/>
                        <a:buNone/>
                      </a:pPr>
                      <a:r>
                        <a:rPr lang="en" sz="1200">
                          <a:solidFill>
                            <a:schemeClr val="dk1"/>
                          </a:solidFill>
                          <a:latin typeface="Inter"/>
                          <a:ea typeface="Inter"/>
                          <a:cs typeface="Inter"/>
                          <a:sym typeface="Inter"/>
                        </a:rPr>
                        <a:t>203. If a free-born man strike the body of another free-born man or equal rank, he shall pay one gold mina.</a:t>
                      </a:r>
                      <a:endParaRPr sz="1200">
                        <a:solidFill>
                          <a:schemeClr val="dk1"/>
                        </a:solidFill>
                        <a:latin typeface="Inter"/>
                        <a:ea typeface="Inter"/>
                        <a:cs typeface="Inter"/>
                        <a:sym typeface="Inter"/>
                      </a:endParaRPr>
                    </a:p>
                  </a:txBody>
                  <a:tcPr marT="114950" marB="114950" marR="116575" marL="116575">
                    <a:lnL cap="flat" cmpd="sng" w="19050">
                      <a:solidFill>
                        <a:srgbClr val="9E9E9E">
                          <a:alpha val="0"/>
                        </a:srgbClr>
                      </a:solidFill>
                      <a:prstDash val="solid"/>
                      <a:round/>
                      <a:headEnd len="sm" w="sm" type="none"/>
                      <a:tailEnd len="sm" w="sm" type="none"/>
                    </a:lnL>
                    <a:lnR cap="flat" cmpd="sng" w="19050">
                      <a:solidFill>
                        <a:srgbClr val="9E9E9E">
                          <a:alpha val="0"/>
                        </a:srgbClr>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alpha val="0"/>
                        </a:srgbClr>
                      </a:solidFill>
                      <a:prstDash val="solid"/>
                      <a:round/>
                      <a:headEnd len="sm" w="sm" type="none"/>
                      <a:tailEnd len="sm" w="sm" type="none"/>
                    </a:lnB>
                  </a:tcPr>
                </a:tc>
              </a:tr>
            </a:tbl>
          </a:graphicData>
        </a:graphic>
      </p:graphicFrame>
      <p:sp>
        <p:nvSpPr>
          <p:cNvPr id="67" name="Google Shape;67;p14"/>
          <p:cNvSpPr txBox="1"/>
          <p:nvPr/>
        </p:nvSpPr>
        <p:spPr>
          <a:xfrm>
            <a:off x="0" y="0"/>
            <a:ext cx="7772400" cy="9753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1700">
                <a:solidFill>
                  <a:srgbClr val="000000"/>
                </a:solidFill>
                <a:latin typeface="Halant"/>
                <a:ea typeface="Halant"/>
                <a:cs typeface="Halant"/>
                <a:sym typeface="Halant"/>
              </a:rPr>
              <a:t>Document Analysis:</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2200">
                <a:solidFill>
                  <a:srgbClr val="000000"/>
                </a:solidFill>
                <a:latin typeface="Plus Jakarta Sans Medium"/>
                <a:ea typeface="Plus Jakarta Sans Medium"/>
                <a:cs typeface="Plus Jakarta Sans Medium"/>
                <a:sym typeface="Plus Jakarta Sans Medium"/>
              </a:rPr>
              <a:t>Document </a:t>
            </a:r>
            <a:r>
              <a:rPr lang="en" sz="2200">
                <a:latin typeface="Plus Jakarta Sans Medium"/>
                <a:ea typeface="Plus Jakarta Sans Medium"/>
                <a:cs typeface="Plus Jakarta Sans Medium"/>
                <a:sym typeface="Plus Jakarta Sans Medium"/>
              </a:rPr>
              <a:t>C</a:t>
            </a:r>
            <a:r>
              <a:rPr lang="en" sz="2200">
                <a:solidFill>
                  <a:srgbClr val="000000"/>
                </a:solidFill>
                <a:latin typeface="Plus Jakarta Sans Medium"/>
                <a:ea typeface="Plus Jakarta Sans Medium"/>
                <a:cs typeface="Plus Jakarta Sans Medium"/>
                <a:sym typeface="Plus Jakarta Sans Medium"/>
              </a:rPr>
              <a:t> - Hammurabi’s Code (</a:t>
            </a:r>
            <a:r>
              <a:rPr lang="en" sz="2200">
                <a:latin typeface="Plus Jakarta Sans Medium"/>
                <a:ea typeface="Plus Jakarta Sans Medium"/>
                <a:cs typeface="Plus Jakarta Sans Medium"/>
                <a:sym typeface="Plus Jakarta Sans Medium"/>
              </a:rPr>
              <a:t>Social</a:t>
            </a:r>
            <a:r>
              <a:rPr lang="en" sz="2200">
                <a:solidFill>
                  <a:srgbClr val="000000"/>
                </a:solidFill>
                <a:latin typeface="Plus Jakarta Sans Medium"/>
                <a:ea typeface="Plus Jakarta Sans Medium"/>
                <a:cs typeface="Plus Jakarta Sans Medium"/>
                <a:sym typeface="Plus Jakarta Sans Medium"/>
              </a:rPr>
              <a:t>)</a:t>
            </a:r>
            <a:endParaRPr sz="2200">
              <a:solidFill>
                <a:srgbClr val="000000"/>
              </a:solidFill>
              <a:latin typeface="Plus Jakarta Sans Medium"/>
              <a:ea typeface="Plus Jakarta Sans Medium"/>
              <a:cs typeface="Plus Jakarta Sans Medium"/>
              <a:sym typeface="Plus Jakarta Sans Medium"/>
            </a:endParaRPr>
          </a:p>
        </p:txBody>
      </p:sp>
      <p:pic>
        <p:nvPicPr>
          <p:cNvPr id="68" name="Google Shape;68;p14"/>
          <p:cNvPicPr preferRelativeResize="0"/>
          <p:nvPr/>
        </p:nvPicPr>
        <p:blipFill>
          <a:blip r:embed="rId3">
            <a:alphaModFix/>
          </a:blip>
          <a:stretch>
            <a:fillRect/>
          </a:stretch>
        </p:blipFill>
        <p:spPr>
          <a:xfrm>
            <a:off x="216272" y="121672"/>
            <a:ext cx="1056536" cy="438114"/>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72" name="Shape 72"/>
        <p:cNvGrpSpPr/>
        <p:nvPr/>
      </p:nvGrpSpPr>
      <p:grpSpPr>
        <a:xfrm>
          <a:off x="0" y="0"/>
          <a:ext cx="0" cy="0"/>
          <a:chOff x="0" y="0"/>
          <a:chExt cx="0" cy="0"/>
        </a:xfrm>
      </p:grpSpPr>
      <p:sp>
        <p:nvSpPr>
          <p:cNvPr id="73" name="Google Shape;73;p15"/>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1900">
                <a:solidFill>
                  <a:schemeClr val="dk1"/>
                </a:solidFill>
                <a:latin typeface="Halant"/>
                <a:ea typeface="Halant"/>
                <a:cs typeface="Halant"/>
                <a:sym typeface="Halant"/>
              </a:rPr>
              <a:t>THINKS Document Analysis - Primary Source</a:t>
            </a:r>
            <a:endParaRPr sz="1500"/>
          </a:p>
        </p:txBody>
      </p:sp>
      <p:graphicFrame>
        <p:nvGraphicFramePr>
          <p:cNvPr id="74" name="Google Shape;74;p15"/>
          <p:cNvGraphicFramePr/>
          <p:nvPr/>
        </p:nvGraphicFramePr>
        <p:xfrm>
          <a:off x="110517" y="583552"/>
          <a:ext cx="3000000" cy="3000000"/>
        </p:xfrm>
        <a:graphic>
          <a:graphicData uri="http://schemas.openxmlformats.org/drawingml/2006/table">
            <a:tbl>
              <a:tblPr>
                <a:noFill/>
                <a:tableStyleId>{F752E818-93D2-4267-9F48-7B81F592A737}</a:tableStyleId>
              </a:tblPr>
              <a:tblGrid>
                <a:gridCol w="2248925"/>
                <a:gridCol w="2762200"/>
                <a:gridCol w="2505575"/>
              </a:tblGrid>
              <a:tr h="3243325">
                <a:tc>
                  <a:txBody>
                    <a:bodyPr/>
                    <a:lstStyle/>
                    <a:p>
                      <a:pPr indent="0" lvl="0" marL="0" rtl="0" algn="ctr">
                        <a:spcBef>
                          <a:spcPts val="0"/>
                        </a:spcBef>
                        <a:spcAft>
                          <a:spcPts val="0"/>
                        </a:spcAft>
                        <a:buNone/>
                      </a:pPr>
                      <a:r>
                        <a:rPr lang="en" sz="1500">
                          <a:latin typeface="Plus Jakarta Sans SemiBold"/>
                          <a:ea typeface="Plus Jakarta Sans SemiBold"/>
                          <a:cs typeface="Plus Jakarta Sans SemiBold"/>
                          <a:sym typeface="Plus Jakarta Sans SemiBold"/>
                        </a:rPr>
                        <a:t>T</a:t>
                      </a:r>
                      <a:r>
                        <a:rPr lang="en" sz="1500">
                          <a:latin typeface="Plus Jakarta Sans"/>
                          <a:ea typeface="Plus Jakarta Sans"/>
                          <a:cs typeface="Plus Jakarta Sans"/>
                          <a:sym typeface="Plus Jakarta Sans"/>
                        </a:rPr>
                        <a:t> (Target Audience)</a:t>
                      </a:r>
                      <a:endParaRPr sz="1300">
                        <a:latin typeface="Plus Jakarta Sans"/>
                        <a:ea typeface="Plus Jakarta Sans"/>
                        <a:cs typeface="Plus Jakarta Sans"/>
                        <a:sym typeface="Plus Jakarta Sans"/>
                      </a:endParaRPr>
                    </a:p>
                    <a:p>
                      <a:pPr indent="0" lvl="0" marL="0" rtl="0" algn="l">
                        <a:spcBef>
                          <a:spcPts val="0"/>
                        </a:spcBef>
                        <a:spcAft>
                          <a:spcPts val="0"/>
                        </a:spcAft>
                        <a:buNone/>
                      </a:pPr>
                      <a:r>
                        <a:rPr lang="en" sz="1300">
                          <a:latin typeface="Inter"/>
                          <a:ea typeface="Inter"/>
                          <a:cs typeface="Inter"/>
                          <a:sym typeface="Inter"/>
                        </a:rPr>
                        <a:t> </a:t>
                      </a:r>
                      <a:endParaRPr sz="1300">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1. Who was the target audience of this document?</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2. Whose voice or perspective is not shared in this document?</a:t>
                      </a:r>
                      <a:endParaRPr sz="1300">
                        <a:latin typeface="Inter"/>
                        <a:ea typeface="Inter"/>
                        <a:cs typeface="Inter"/>
                        <a:sym typeface="Inter"/>
                      </a:endParaRPr>
                    </a:p>
                    <a:p>
                      <a:pPr indent="0" lvl="0" marL="0" rtl="0" algn="l">
                        <a:spcBef>
                          <a:spcPts val="0"/>
                        </a:spcBef>
                        <a:spcAft>
                          <a:spcPts val="0"/>
                        </a:spcAft>
                        <a:buNone/>
                      </a:pPr>
                      <a:r>
                        <a:t/>
                      </a:r>
                      <a:endParaRPr sz="1300">
                        <a:latin typeface="Inter"/>
                        <a:ea typeface="Inter"/>
                        <a:cs typeface="Inter"/>
                        <a:sym typeface="Inter"/>
                      </a:endParaRPr>
                    </a:p>
                    <a:p>
                      <a:pPr indent="0" lvl="0" marL="0" rtl="0" algn="l">
                        <a:spcBef>
                          <a:spcPts val="0"/>
                        </a:spcBef>
                        <a:spcAft>
                          <a:spcPts val="0"/>
                        </a:spcAft>
                        <a:buNone/>
                      </a:pPr>
                      <a:r>
                        <a:t/>
                      </a:r>
                      <a:endParaRPr sz="1300">
                        <a:latin typeface="Inter"/>
                        <a:ea typeface="Inter"/>
                        <a:cs typeface="Inter"/>
                        <a:sym typeface="Inter"/>
                      </a:endParaRPr>
                    </a:p>
                    <a:p>
                      <a:pPr indent="0" lvl="0" marL="0" rtl="0" algn="l">
                        <a:spcBef>
                          <a:spcPts val="0"/>
                        </a:spcBef>
                        <a:spcAft>
                          <a:spcPts val="0"/>
                        </a:spcAft>
                        <a:buNone/>
                      </a:pPr>
                      <a:r>
                        <a:t/>
                      </a:r>
                      <a:endParaRPr sz="1300">
                        <a:latin typeface="Inter"/>
                        <a:ea typeface="Inter"/>
                        <a:cs typeface="Inter"/>
                        <a:sym typeface="Inter"/>
                      </a:endParaRPr>
                    </a:p>
                    <a:p>
                      <a:pPr indent="0" lvl="0" marL="0" rtl="0" algn="l">
                        <a:spcBef>
                          <a:spcPts val="0"/>
                        </a:spcBef>
                        <a:spcAft>
                          <a:spcPts val="0"/>
                        </a:spcAft>
                        <a:buNone/>
                      </a:pPr>
                      <a:r>
                        <a:t/>
                      </a:r>
                      <a:endParaRPr sz="1300">
                        <a:latin typeface="Inter"/>
                        <a:ea typeface="Inter"/>
                        <a:cs typeface="Inter"/>
                        <a:sym typeface="Inter"/>
                      </a:endParaRPr>
                    </a:p>
                  </a:txBody>
                  <a:tcPr marT="95775" marB="95775" marR="97150" marL="9715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c>
                  <a:txBody>
                    <a:bodyPr/>
                    <a:lstStyle/>
                    <a:p>
                      <a:pPr indent="0" lvl="0" marL="0" rtl="0" algn="ctr">
                        <a:spcBef>
                          <a:spcPts val="0"/>
                        </a:spcBef>
                        <a:spcAft>
                          <a:spcPts val="0"/>
                        </a:spcAft>
                        <a:buNone/>
                      </a:pPr>
                      <a:r>
                        <a:rPr lang="en" sz="1500">
                          <a:latin typeface="Plus Jakarta Sans SemiBold"/>
                          <a:ea typeface="Plus Jakarta Sans SemiBold"/>
                          <a:cs typeface="Plus Jakarta Sans SemiBold"/>
                          <a:sym typeface="Plus Jakarta Sans SemiBold"/>
                        </a:rPr>
                        <a:t>H</a:t>
                      </a:r>
                      <a:r>
                        <a:rPr lang="en" sz="1500">
                          <a:latin typeface="Plus Jakarta Sans"/>
                          <a:ea typeface="Plus Jakarta Sans"/>
                          <a:cs typeface="Plus Jakarta Sans"/>
                          <a:sym typeface="Plus Jakarta Sans"/>
                        </a:rPr>
                        <a:t> (Historical Context)</a:t>
                      </a:r>
                      <a:endParaRPr sz="1500">
                        <a:latin typeface="Plus Jakarta Sans"/>
                        <a:ea typeface="Plus Jakarta Sans"/>
                        <a:cs typeface="Plus Jakarta Sans"/>
                        <a:sym typeface="Plus Jakarta Sans"/>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1. When was this document created and/or circulated? Who wrote it?</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None/>
                      </a:pPr>
                      <a:r>
                        <a:rPr lang="en" sz="1000">
                          <a:solidFill>
                            <a:schemeClr val="dk1"/>
                          </a:solidFill>
                          <a:latin typeface="Inter"/>
                          <a:ea typeface="Inter"/>
                          <a:cs typeface="Inter"/>
                          <a:sym typeface="Inter"/>
                        </a:rPr>
                        <a:t>2. What events were occurring during the time this document was written?</a:t>
                      </a:r>
                      <a:endParaRPr sz="1000">
                        <a:solidFill>
                          <a:schemeClr val="dk1"/>
                        </a:solidFill>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txBody>
                  <a:tcPr marT="95775" marB="95775" marR="155450" marL="15545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c>
                  <a:txBody>
                    <a:bodyPr/>
                    <a:lstStyle/>
                    <a:p>
                      <a:pPr indent="0" lvl="0" marL="0" rtl="0" algn="ctr">
                        <a:spcBef>
                          <a:spcPts val="0"/>
                        </a:spcBef>
                        <a:spcAft>
                          <a:spcPts val="0"/>
                        </a:spcAft>
                        <a:buClr>
                          <a:schemeClr val="dk1"/>
                        </a:buClr>
                        <a:buSzPts val="1200"/>
                        <a:buFont typeface="Arial"/>
                        <a:buNone/>
                      </a:pPr>
                      <a:r>
                        <a:rPr lang="en" sz="1500">
                          <a:solidFill>
                            <a:schemeClr val="dk1"/>
                          </a:solidFill>
                          <a:latin typeface="Plus Jakarta Sans SemiBold"/>
                          <a:ea typeface="Plus Jakarta Sans SemiBold"/>
                          <a:cs typeface="Plus Jakarta Sans SemiBold"/>
                          <a:sym typeface="Plus Jakarta Sans SemiBold"/>
                        </a:rPr>
                        <a:t>I</a:t>
                      </a:r>
                      <a:r>
                        <a:rPr lang="en" sz="1500">
                          <a:solidFill>
                            <a:schemeClr val="dk1"/>
                          </a:solidFill>
                          <a:latin typeface="Plus Jakarta Sans"/>
                          <a:ea typeface="Plus Jakarta Sans"/>
                          <a:cs typeface="Plus Jakarta Sans"/>
                          <a:sym typeface="Plus Jakarta Sans"/>
                        </a:rPr>
                        <a:t> (</a:t>
                      </a:r>
                      <a:r>
                        <a:rPr lang="en" sz="1500">
                          <a:solidFill>
                            <a:schemeClr val="dk1"/>
                          </a:solidFill>
                          <a:latin typeface="Plus Jakarta Sans"/>
                          <a:ea typeface="Plus Jakarta Sans"/>
                          <a:cs typeface="Plus Jakarta Sans"/>
                          <a:sym typeface="Plus Jakarta Sans"/>
                        </a:rPr>
                        <a:t>Intended</a:t>
                      </a:r>
                      <a:r>
                        <a:rPr lang="en" sz="1500">
                          <a:solidFill>
                            <a:schemeClr val="dk1"/>
                          </a:solidFill>
                          <a:latin typeface="Plus Jakarta Sans"/>
                          <a:ea typeface="Plus Jakarta Sans"/>
                          <a:cs typeface="Plus Jakarta Sans"/>
                          <a:sym typeface="Plus Jakarta Sans"/>
                        </a:rPr>
                        <a:t> Purpose) </a:t>
                      </a:r>
                      <a:endParaRPr sz="1500">
                        <a:solidFill>
                          <a:schemeClr val="dk1"/>
                        </a:solidFill>
                        <a:latin typeface="Plus Jakarta Sans"/>
                        <a:ea typeface="Plus Jakarta Sans"/>
                        <a:cs typeface="Plus Jakarta Sans"/>
                        <a:sym typeface="Plus Jakarta Sans"/>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1. Why d</a:t>
                      </a:r>
                      <a:r>
                        <a:rPr lang="en" sz="1000">
                          <a:solidFill>
                            <a:schemeClr val="dk1"/>
                          </a:solidFill>
                          <a:latin typeface="Inter"/>
                          <a:ea typeface="Inter"/>
                          <a:cs typeface="Inter"/>
                          <a:sym typeface="Inter"/>
                        </a:rPr>
                        <a:t>o you t</a:t>
                      </a:r>
                      <a:r>
                        <a:rPr lang="en" sz="1000">
                          <a:solidFill>
                            <a:schemeClr val="dk1"/>
                          </a:solidFill>
                          <a:latin typeface="Inter"/>
                          <a:ea typeface="Inter"/>
                          <a:cs typeface="Inter"/>
                          <a:sym typeface="Inter"/>
                        </a:rPr>
                        <a:t>hink this document was written? In other words, what is its purpose?</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None/>
                      </a:pPr>
                      <a:r>
                        <a:rPr lang="en" sz="1000">
                          <a:solidFill>
                            <a:schemeClr val="dk1"/>
                          </a:solidFill>
                          <a:latin typeface="Inter"/>
                          <a:ea typeface="Inter"/>
                          <a:cs typeface="Inter"/>
                          <a:sym typeface="Inter"/>
                        </a:rPr>
                        <a:t>2. What specific elements of the text best convey the purpose of the document? Cite evidence.</a:t>
                      </a:r>
                      <a:endParaRPr sz="1500">
                        <a:solidFill>
                          <a:schemeClr val="dk1"/>
                        </a:solidFill>
                        <a:latin typeface="Plus Jakarta Sans SemiBold"/>
                        <a:ea typeface="Plus Jakarta Sans SemiBold"/>
                        <a:cs typeface="Plus Jakarta Sans SemiBold"/>
                        <a:sym typeface="Plus Jakarta Sans SemiBold"/>
                      </a:endParaRPr>
                    </a:p>
                  </a:txBody>
                  <a:tcPr marT="95775" marB="95775" marR="97150" marL="15545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r>
              <a:tr h="3082875">
                <a:tc>
                  <a:txBody>
                    <a:bodyPr/>
                    <a:lstStyle/>
                    <a:p>
                      <a:pPr indent="0" lvl="0" marL="0" rtl="0" algn="ctr">
                        <a:spcBef>
                          <a:spcPts val="0"/>
                        </a:spcBef>
                        <a:spcAft>
                          <a:spcPts val="0"/>
                        </a:spcAft>
                        <a:buNone/>
                      </a:pPr>
                      <a:r>
                        <a:rPr lang="en" sz="1500">
                          <a:latin typeface="Plus Jakarta Sans SemiBold"/>
                          <a:ea typeface="Plus Jakarta Sans SemiBold"/>
                          <a:cs typeface="Plus Jakarta Sans SemiBold"/>
                          <a:sym typeface="Plus Jakarta Sans SemiBold"/>
                        </a:rPr>
                        <a:t>N</a:t>
                      </a:r>
                      <a:r>
                        <a:rPr lang="en" sz="1500">
                          <a:latin typeface="Plus Jakarta Sans"/>
                          <a:ea typeface="Plus Jakarta Sans"/>
                          <a:cs typeface="Plus Jakarta Sans"/>
                          <a:sym typeface="Plus Jakarta Sans"/>
                        </a:rPr>
                        <a:t> (New Vocabulary)</a:t>
                      </a:r>
                      <a:endParaRPr sz="1500">
                        <a:latin typeface="Plus Jakarta Sans"/>
                        <a:ea typeface="Plus Jakarta Sans"/>
                        <a:cs typeface="Plus Jakarta Sans"/>
                        <a:sym typeface="Plus Jakarta Sans"/>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rPr lang="en" sz="1000">
                          <a:latin typeface="Inter"/>
                          <a:ea typeface="Inter"/>
                          <a:cs typeface="Inter"/>
                          <a:sym typeface="Inter"/>
                        </a:rPr>
                        <a:t>1. What words are new to you or need to be defined?</a:t>
                      </a:r>
                      <a:endParaRPr sz="1000">
                        <a:latin typeface="Inter"/>
                        <a:ea typeface="Inter"/>
                        <a:cs typeface="Inter"/>
                        <a:sym typeface="Inter"/>
                      </a:endParaRPr>
                    </a:p>
                    <a:p>
                      <a:pPr indent="0" lvl="0" marL="0" rtl="0" algn="l">
                        <a:spcBef>
                          <a:spcPts val="0"/>
                        </a:spcBef>
                        <a:spcAft>
                          <a:spcPts val="0"/>
                        </a:spcAft>
                        <a:buNone/>
                      </a:pPr>
                      <a:r>
                        <a:t/>
                      </a:r>
                      <a:endParaRPr sz="1500">
                        <a:latin typeface="Inter"/>
                        <a:ea typeface="Inter"/>
                        <a:cs typeface="Inter"/>
                        <a:sym typeface="Inter"/>
                      </a:endParaRPr>
                    </a:p>
                  </a:txBody>
                  <a:tcPr marT="95775" marB="95775" marR="155450" marL="15545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c gridSpan="2">
                  <a:txBody>
                    <a:bodyPr/>
                    <a:lstStyle/>
                    <a:p>
                      <a:pPr indent="0" lvl="0" marL="0" rtl="0" algn="ctr">
                        <a:spcBef>
                          <a:spcPts val="0"/>
                        </a:spcBef>
                        <a:spcAft>
                          <a:spcPts val="0"/>
                        </a:spcAft>
                        <a:buNone/>
                      </a:pPr>
                      <a:r>
                        <a:rPr lang="en" sz="1500">
                          <a:latin typeface="Plus Jakarta Sans SemiBold"/>
                          <a:ea typeface="Plus Jakarta Sans SemiBold"/>
                          <a:cs typeface="Plus Jakarta Sans SemiBold"/>
                          <a:sym typeface="Plus Jakarta Sans SemiBold"/>
                        </a:rPr>
                        <a:t>K</a:t>
                      </a:r>
                      <a:r>
                        <a:rPr lang="en" sz="1500">
                          <a:latin typeface="Plus Jakarta Sans"/>
                          <a:ea typeface="Plus Jakarta Sans"/>
                          <a:cs typeface="Plus Jakarta Sans"/>
                          <a:sym typeface="Plus Jakarta Sans"/>
                        </a:rPr>
                        <a:t> (</a:t>
                      </a:r>
                      <a:r>
                        <a:rPr lang="en" sz="1500">
                          <a:latin typeface="Plus Jakarta Sans"/>
                          <a:ea typeface="Plus Jakarta Sans"/>
                          <a:cs typeface="Plus Jakarta Sans"/>
                          <a:sym typeface="Plus Jakarta Sans"/>
                        </a:rPr>
                        <a:t>Key</a:t>
                      </a:r>
                      <a:r>
                        <a:rPr lang="en" sz="1500">
                          <a:latin typeface="Plus Jakarta Sans"/>
                          <a:ea typeface="Plus Jakarta Sans"/>
                          <a:cs typeface="Plus Jakarta Sans"/>
                          <a:sym typeface="Plus Jakarta Sans"/>
                        </a:rPr>
                        <a:t> Perspective)</a:t>
                      </a:r>
                      <a:endParaRPr sz="1500">
                        <a:latin typeface="Plus Jakarta Sans"/>
                        <a:ea typeface="Plus Jakarta Sans"/>
                        <a:cs typeface="Plus Jakarta Sans"/>
                        <a:sym typeface="Plus Jakarta Sans"/>
                      </a:endParaRPr>
                    </a:p>
                    <a:p>
                      <a:pPr indent="0" lvl="0" marL="0" rtl="0" algn="ctr">
                        <a:spcBef>
                          <a:spcPts val="0"/>
                        </a:spcBef>
                        <a:spcAft>
                          <a:spcPts val="0"/>
                        </a:spcAft>
                        <a:buNone/>
                      </a:pPr>
                      <a:r>
                        <a:t/>
                      </a:r>
                      <a:endParaRPr sz="1500">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1. Based on your reading of this document, what are some things that can be inferred about the author's perspective or point of view?</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2. What do you know about people with the author’s attributes during this time period? How could their circumstances impact their perspective?</a:t>
                      </a:r>
                      <a:endParaRPr sz="1000">
                        <a:solidFill>
                          <a:schemeClr val="dk1"/>
                        </a:solidFill>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txBody>
                  <a:tcPr marT="143675" marB="143675" marR="155450" marL="15545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c hMerge="1"/>
              </a:tr>
              <a:tr h="2438525">
                <a:tc gridSpan="3">
                  <a:txBody>
                    <a:bodyPr/>
                    <a:lstStyle/>
                    <a:p>
                      <a:pPr indent="0" lvl="0" marL="0" rtl="0" algn="ctr">
                        <a:spcBef>
                          <a:spcPts val="0"/>
                        </a:spcBef>
                        <a:spcAft>
                          <a:spcPts val="0"/>
                        </a:spcAft>
                        <a:buNone/>
                      </a:pPr>
                      <a:r>
                        <a:rPr b="1" lang="en" sz="1500">
                          <a:latin typeface="Inter"/>
                          <a:ea typeface="Inter"/>
                          <a:cs typeface="Inter"/>
                          <a:sym typeface="Inter"/>
                        </a:rPr>
                        <a:t>S </a:t>
                      </a:r>
                      <a:r>
                        <a:rPr lang="en" sz="1500">
                          <a:latin typeface="Inter"/>
                          <a:ea typeface="Inter"/>
                          <a:cs typeface="Inter"/>
                          <a:sym typeface="Inter"/>
                        </a:rPr>
                        <a:t>(Significance)</a:t>
                      </a:r>
                      <a:endParaRPr sz="1500">
                        <a:latin typeface="Inter"/>
                        <a:ea typeface="Inter"/>
                        <a:cs typeface="Inter"/>
                        <a:sym typeface="Inter"/>
                      </a:endParaRPr>
                    </a:p>
                    <a:p>
                      <a:pPr indent="0" lvl="0" marL="0" rtl="0" algn="ctr">
                        <a:spcBef>
                          <a:spcPts val="0"/>
                        </a:spcBef>
                        <a:spcAft>
                          <a:spcPts val="0"/>
                        </a:spcAft>
                        <a:buNone/>
                      </a:pPr>
                      <a:r>
                        <a:t/>
                      </a:r>
                      <a:endParaRPr sz="1500">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1. List two things or ideas that make this document historically significant.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latin typeface="Inter"/>
                          <a:ea typeface="Inter"/>
                          <a:cs typeface="Inter"/>
                          <a:sym typeface="Inter"/>
                        </a:rPr>
                        <a:t>2. Provide one quote from the document that demonstrates why it might be considered historically significant. Explain your reasoning.</a:t>
                      </a:r>
                      <a:endParaRPr sz="1000">
                        <a:latin typeface="Inter"/>
                        <a:ea typeface="Inter"/>
                        <a:cs typeface="Inter"/>
                        <a:sym typeface="Inter"/>
                      </a:endParaRPr>
                    </a:p>
                  </a:txBody>
                  <a:tcPr marT="95775" marB="95775" marR="155450" marL="15545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c hMerge="1"/>
                <a:tc hMerge="1"/>
              </a:tr>
            </a:tbl>
          </a:graphicData>
        </a:graphic>
      </p:graphicFrame>
      <p:graphicFrame>
        <p:nvGraphicFramePr>
          <p:cNvPr id="75" name="Google Shape;75;p15"/>
          <p:cNvGraphicFramePr/>
          <p:nvPr/>
        </p:nvGraphicFramePr>
        <p:xfrm>
          <a:off x="275941" y="4705342"/>
          <a:ext cx="3000000" cy="3000000"/>
        </p:xfrm>
        <a:graphic>
          <a:graphicData uri="http://schemas.openxmlformats.org/drawingml/2006/table">
            <a:tbl>
              <a:tblPr>
                <a:noFill/>
                <a:tableStyleId>{F752E818-93D2-4267-9F48-7B81F592A737}</a:tableStyleId>
              </a:tblPr>
              <a:tblGrid>
                <a:gridCol w="1839725"/>
              </a:tblGrid>
              <a:tr h="608075">
                <a:tc>
                  <a:txBody>
                    <a:bodyPr/>
                    <a:lstStyle/>
                    <a:p>
                      <a:pPr indent="0" lvl="0" marL="0" rtl="0" algn="l">
                        <a:spcBef>
                          <a:spcPts val="0"/>
                        </a:spcBef>
                        <a:spcAft>
                          <a:spcPts val="0"/>
                        </a:spcAft>
                        <a:buNone/>
                      </a:pPr>
                      <a:r>
                        <a:t/>
                      </a:r>
                      <a:endParaRPr sz="800">
                        <a:latin typeface="Inter"/>
                        <a:ea typeface="Inter"/>
                        <a:cs typeface="Inter"/>
                        <a:sym typeface="Inter"/>
                      </a:endParaRPr>
                    </a:p>
                  </a:txBody>
                  <a:tcPr marT="95775" marB="95775" marR="97150" marL="9715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r>
              <a:tr h="608075">
                <a:tc>
                  <a:txBody>
                    <a:bodyPr/>
                    <a:lstStyle/>
                    <a:p>
                      <a:pPr indent="0" lvl="0" marL="0" rtl="0" algn="l">
                        <a:spcBef>
                          <a:spcPts val="0"/>
                        </a:spcBef>
                        <a:spcAft>
                          <a:spcPts val="0"/>
                        </a:spcAft>
                        <a:buNone/>
                      </a:pPr>
                      <a:r>
                        <a:t/>
                      </a:r>
                      <a:endParaRPr sz="800">
                        <a:latin typeface="Inter"/>
                        <a:ea typeface="Inter"/>
                        <a:cs typeface="Inter"/>
                        <a:sym typeface="Inter"/>
                      </a:endParaRPr>
                    </a:p>
                  </a:txBody>
                  <a:tcPr marT="95775" marB="95775" marR="97150" marL="9715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r>
              <a:tr h="608075">
                <a:tc>
                  <a:txBody>
                    <a:bodyPr/>
                    <a:lstStyle/>
                    <a:p>
                      <a:pPr indent="0" lvl="0" marL="0" rtl="0" algn="l">
                        <a:spcBef>
                          <a:spcPts val="0"/>
                        </a:spcBef>
                        <a:spcAft>
                          <a:spcPts val="0"/>
                        </a:spcAft>
                        <a:buNone/>
                      </a:pPr>
                      <a:r>
                        <a:t/>
                      </a:r>
                      <a:endParaRPr sz="800">
                        <a:latin typeface="Inter"/>
                        <a:ea typeface="Inter"/>
                        <a:cs typeface="Inter"/>
                        <a:sym typeface="Inter"/>
                      </a:endParaRPr>
                    </a:p>
                  </a:txBody>
                  <a:tcPr marT="95775" marB="95775" marR="97150" marL="9715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r>
            </a:tbl>
          </a:graphicData>
        </a:graphic>
      </p:graphicFrame>
      <p:sp>
        <p:nvSpPr>
          <p:cNvPr id="76" name="Google Shape;76;p15"/>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77" name="Google Shape;77;p15"/>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78" name="Google Shape;78;p15"/>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82" name="Shape 82"/>
        <p:cNvGrpSpPr/>
        <p:nvPr/>
      </p:nvGrpSpPr>
      <p:grpSpPr>
        <a:xfrm>
          <a:off x="0" y="0"/>
          <a:ext cx="0" cy="0"/>
          <a:chOff x="0" y="0"/>
          <a:chExt cx="0" cy="0"/>
        </a:xfrm>
      </p:grpSpPr>
      <p:sp>
        <p:nvSpPr>
          <p:cNvPr id="83" name="Google Shape;83;p16"/>
          <p:cNvSpPr txBox="1"/>
          <p:nvPr/>
        </p:nvSpPr>
        <p:spPr>
          <a:xfrm>
            <a:off x="0" y="0"/>
            <a:ext cx="7772400" cy="919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a:solidFill>
                  <a:schemeClr val="dk1"/>
                </a:solidFill>
                <a:latin typeface="Halant"/>
                <a:ea typeface="Halant"/>
                <a:cs typeface="Halant"/>
                <a:sym typeface="Halant"/>
              </a:rPr>
              <a:t>Disciplinary Thinking Skill Graphic Organizer: </a:t>
            </a:r>
            <a:endParaRPr>
              <a:solidFill>
                <a:schemeClr val="dk1"/>
              </a:solidFill>
              <a:latin typeface="Halant"/>
              <a:ea typeface="Halant"/>
              <a:cs typeface="Halant"/>
              <a:sym typeface="Halant"/>
            </a:endParaRPr>
          </a:p>
          <a:p>
            <a:pPr indent="0" lvl="0" marL="0" rtl="0" algn="ctr">
              <a:spcBef>
                <a:spcPts val="0"/>
              </a:spcBef>
              <a:spcAft>
                <a:spcPts val="0"/>
              </a:spcAft>
              <a:buNone/>
            </a:pPr>
            <a:r>
              <a:rPr lang="en" sz="1900">
                <a:solidFill>
                  <a:schemeClr val="dk1"/>
                </a:solidFill>
                <a:latin typeface="Plus Jakarta Sans"/>
                <a:ea typeface="Plus Jakarta Sans"/>
                <a:cs typeface="Plus Jakarta Sans"/>
                <a:sym typeface="Plus Jakarta Sans"/>
              </a:rPr>
              <a:t>Evaluating Evidence (Does not reflect Justice)</a:t>
            </a:r>
            <a:endParaRPr sz="1900">
              <a:solidFill>
                <a:schemeClr val="dk1"/>
              </a:solidFill>
              <a:latin typeface="Plus Jakarta Sans"/>
              <a:ea typeface="Plus Jakarta Sans"/>
              <a:cs typeface="Plus Jakarta Sans"/>
              <a:sym typeface="Plus Jakarta Sans"/>
            </a:endParaRPr>
          </a:p>
        </p:txBody>
      </p:sp>
      <p:sp>
        <p:nvSpPr>
          <p:cNvPr id="84" name="Google Shape;84;p16"/>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85" name="Google Shape;85;p16"/>
          <p:cNvPicPr preferRelativeResize="0"/>
          <p:nvPr/>
        </p:nvPicPr>
        <p:blipFill>
          <a:blip r:embed="rId3">
            <a:alphaModFix/>
          </a:blip>
          <a:stretch>
            <a:fillRect/>
          </a:stretch>
        </p:blipFill>
        <p:spPr>
          <a:xfrm>
            <a:off x="381544" y="9348271"/>
            <a:ext cx="425136" cy="425136"/>
          </a:xfrm>
          <a:prstGeom prst="rect">
            <a:avLst/>
          </a:prstGeom>
          <a:noFill/>
          <a:ln>
            <a:noFill/>
          </a:ln>
        </p:spPr>
      </p:pic>
      <p:sp>
        <p:nvSpPr>
          <p:cNvPr id="86" name="Google Shape;86;p16"/>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87" name="Google Shape;87;p16"/>
          <p:cNvPicPr preferRelativeResize="0"/>
          <p:nvPr/>
        </p:nvPicPr>
        <p:blipFill>
          <a:blip r:embed="rId4">
            <a:alphaModFix/>
          </a:blip>
          <a:stretch>
            <a:fillRect/>
          </a:stretch>
        </p:blipFill>
        <p:spPr>
          <a:xfrm>
            <a:off x="216272" y="230997"/>
            <a:ext cx="1041739" cy="431978"/>
          </a:xfrm>
          <a:prstGeom prst="rect">
            <a:avLst/>
          </a:prstGeom>
          <a:noFill/>
          <a:ln>
            <a:noFill/>
          </a:ln>
        </p:spPr>
      </p:pic>
      <p:sp>
        <p:nvSpPr>
          <p:cNvPr id="88" name="Google Shape;88;p16"/>
          <p:cNvSpPr txBox="1"/>
          <p:nvPr/>
        </p:nvSpPr>
        <p:spPr>
          <a:xfrm>
            <a:off x="1598575" y="1267300"/>
            <a:ext cx="5704800" cy="674400"/>
          </a:xfrm>
          <a:prstGeom prst="rect">
            <a:avLst/>
          </a:prstGeom>
          <a:noFill/>
          <a:ln>
            <a:noFill/>
          </a:ln>
        </p:spPr>
        <p:txBody>
          <a:bodyPr anchorCtr="0" anchor="ctr" bIns="113100" lIns="113100" spcFirstLastPara="1" rIns="113100" wrap="square" tIns="113100">
            <a:noAutofit/>
          </a:bodyPr>
          <a:lstStyle/>
          <a:p>
            <a:pPr indent="0" lvl="0" marL="0" rtl="0" algn="l">
              <a:spcBef>
                <a:spcPts val="0"/>
              </a:spcBef>
              <a:spcAft>
                <a:spcPts val="0"/>
              </a:spcAft>
              <a:buNone/>
            </a:pPr>
            <a:r>
              <a:rPr b="1" lang="en" sz="1200">
                <a:latin typeface="Plus Jakarta Sans"/>
                <a:ea typeface="Plus Jakarta Sans"/>
                <a:cs typeface="Plus Jakarta Sans"/>
                <a:sym typeface="Plus Jakarta Sans"/>
              </a:rPr>
              <a:t>Directions</a:t>
            </a:r>
            <a:r>
              <a:rPr lang="en" sz="1200">
                <a:latin typeface="Plus Jakarta Sans"/>
                <a:ea typeface="Plus Jakarta Sans"/>
                <a:cs typeface="Plus Jakarta Sans"/>
                <a:sym typeface="Plus Jakarta Sans"/>
              </a:rPr>
              <a:t>: </a:t>
            </a:r>
            <a:r>
              <a:rPr lang="en" sz="1050">
                <a:solidFill>
                  <a:srgbClr val="444746"/>
                </a:solidFill>
                <a:highlight>
                  <a:srgbClr val="FFFFFF"/>
                </a:highlight>
                <a:latin typeface="Plus Jakarta Sans"/>
                <a:ea typeface="Plus Jakarta Sans"/>
                <a:cs typeface="Plus Jakarta Sans"/>
                <a:sym typeface="Plus Jakarta Sans"/>
              </a:rPr>
              <a:t> Identify a claim presented in a text.  Provide a quote that illustrates the claim, then write it in your own words. Next, find two additional quotes from the text that support the claim. </a:t>
            </a:r>
            <a:r>
              <a:rPr lang="en" sz="1050">
                <a:solidFill>
                  <a:srgbClr val="444746"/>
                </a:solidFill>
                <a:highlight>
                  <a:srgbClr val="FFFFFF"/>
                </a:highlight>
                <a:latin typeface="Plus Jakarta Sans"/>
                <a:ea typeface="Plus Jakarta Sans"/>
                <a:cs typeface="Plus Jakarta Sans"/>
                <a:sym typeface="Plus Jakarta Sans"/>
              </a:rPr>
              <a:t>Explain how the quote supports the claim.</a:t>
            </a:r>
            <a:r>
              <a:rPr lang="en" sz="1050">
                <a:solidFill>
                  <a:srgbClr val="444746"/>
                </a:solidFill>
                <a:highlight>
                  <a:srgbClr val="FFFFFF"/>
                </a:highlight>
                <a:latin typeface="Plus Jakarta Sans"/>
                <a:ea typeface="Plus Jakarta Sans"/>
                <a:cs typeface="Plus Jakarta Sans"/>
                <a:sym typeface="Plus Jakarta Sans"/>
              </a:rPr>
              <a:t> Then write one additional piece of evidence, not included by the author that could have been used to support the claim further. </a:t>
            </a:r>
            <a:endParaRPr sz="1200">
              <a:latin typeface="Plus Jakarta Sans"/>
              <a:ea typeface="Plus Jakarta Sans"/>
              <a:cs typeface="Plus Jakarta Sans"/>
              <a:sym typeface="Plus Jakarta Sans"/>
            </a:endParaRPr>
          </a:p>
        </p:txBody>
      </p:sp>
      <p:sp>
        <p:nvSpPr>
          <p:cNvPr id="89" name="Google Shape;89;p16"/>
          <p:cNvSpPr txBox="1"/>
          <p:nvPr/>
        </p:nvSpPr>
        <p:spPr>
          <a:xfrm>
            <a:off x="469050" y="2365375"/>
            <a:ext cx="2151900" cy="12276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Historical</a:t>
            </a:r>
            <a:r>
              <a:rPr lang="en" sz="1200">
                <a:solidFill>
                  <a:schemeClr val="dk1"/>
                </a:solidFill>
                <a:latin typeface="Inter"/>
                <a:ea typeface="Inter"/>
                <a:cs typeface="Inter"/>
                <a:sym typeface="Inter"/>
              </a:rPr>
              <a:t> Event/Topic/Idea: </a:t>
            </a:r>
            <a:endParaRPr sz="1200">
              <a:solidFill>
                <a:schemeClr val="dk1"/>
              </a:solidFill>
              <a:latin typeface="Inter"/>
              <a:ea typeface="Inter"/>
              <a:cs typeface="Inter"/>
              <a:sym typeface="Inter"/>
            </a:endParaRPr>
          </a:p>
          <a:p>
            <a:pPr indent="0" lvl="0" marL="0" rtl="0" algn="ctr">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ctr">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Hammurabi’s Code</a:t>
            </a:r>
            <a:endParaRPr sz="1200">
              <a:solidFill>
                <a:schemeClr val="dk1"/>
              </a:solidFill>
              <a:latin typeface="Inter"/>
              <a:ea typeface="Inter"/>
              <a:cs typeface="Inter"/>
              <a:sym typeface="Inter"/>
            </a:endParaRPr>
          </a:p>
          <a:p>
            <a:pPr indent="0" lvl="0" marL="0" rtl="0" algn="ctr">
              <a:spcBef>
                <a:spcPts val="0"/>
              </a:spcBef>
              <a:spcAft>
                <a:spcPts val="0"/>
              </a:spcAft>
              <a:buNone/>
            </a:pPr>
            <a:r>
              <a:t/>
            </a:r>
            <a:endParaRPr sz="1300">
              <a:latin typeface="Inter"/>
              <a:ea typeface="Inter"/>
              <a:cs typeface="Inter"/>
              <a:sym typeface="Inter"/>
            </a:endParaRPr>
          </a:p>
        </p:txBody>
      </p:sp>
      <p:sp>
        <p:nvSpPr>
          <p:cNvPr id="90" name="Google Shape;90;p16"/>
          <p:cNvSpPr txBox="1"/>
          <p:nvPr/>
        </p:nvSpPr>
        <p:spPr>
          <a:xfrm>
            <a:off x="2907050" y="2365375"/>
            <a:ext cx="4396500" cy="12276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lang="en" sz="1300">
                <a:solidFill>
                  <a:schemeClr val="dk1"/>
                </a:solidFill>
                <a:latin typeface="Inter"/>
                <a:ea typeface="Inter"/>
                <a:cs typeface="Inter"/>
                <a:sym typeface="Inter"/>
              </a:rPr>
              <a:t>Claim</a:t>
            </a:r>
            <a:endParaRPr sz="1300">
              <a:solidFill>
                <a:schemeClr val="dk1"/>
              </a:solidFill>
              <a:latin typeface="Inter"/>
              <a:ea typeface="Inter"/>
              <a:cs typeface="Inter"/>
              <a:sym typeface="Inter"/>
            </a:endParaRPr>
          </a:p>
          <a:p>
            <a:pPr indent="0" lvl="0" marL="0" rtl="0" algn="ctr">
              <a:spcBef>
                <a:spcPts val="0"/>
              </a:spcBef>
              <a:spcAft>
                <a:spcPts val="0"/>
              </a:spcAft>
              <a:buNone/>
            </a:pPr>
            <a:r>
              <a:rPr b="1" lang="en" sz="1300">
                <a:latin typeface="Inter"/>
                <a:ea typeface="Inter"/>
                <a:cs typeface="Inter"/>
                <a:sym typeface="Inter"/>
              </a:rPr>
              <a:t>Although Hammurabi’s Code aimed to establish fairness, it revealed deep social inequality by enforcing different punishments depending on a person’s status.</a:t>
            </a:r>
            <a:endParaRPr b="1" sz="1300">
              <a:latin typeface="Inter"/>
              <a:ea typeface="Inter"/>
              <a:cs typeface="Inter"/>
              <a:sym typeface="Inter"/>
            </a:endParaRPr>
          </a:p>
        </p:txBody>
      </p:sp>
      <p:pic>
        <p:nvPicPr>
          <p:cNvPr id="91" name="Google Shape;91;p16"/>
          <p:cNvPicPr preferRelativeResize="0"/>
          <p:nvPr/>
        </p:nvPicPr>
        <p:blipFill>
          <a:blip r:embed="rId5">
            <a:alphaModFix/>
          </a:blip>
          <a:stretch>
            <a:fillRect/>
          </a:stretch>
        </p:blipFill>
        <p:spPr>
          <a:xfrm>
            <a:off x="469050" y="1166938"/>
            <a:ext cx="951300" cy="951300"/>
          </a:xfrm>
          <a:prstGeom prst="rect">
            <a:avLst/>
          </a:prstGeom>
          <a:noFill/>
          <a:ln>
            <a:noFill/>
          </a:ln>
        </p:spPr>
      </p:pic>
      <p:graphicFrame>
        <p:nvGraphicFramePr>
          <p:cNvPr id="92" name="Google Shape;92;p16"/>
          <p:cNvGraphicFramePr/>
          <p:nvPr/>
        </p:nvGraphicFramePr>
        <p:xfrm>
          <a:off x="469250" y="4116400"/>
          <a:ext cx="3000000" cy="3000000"/>
        </p:xfrm>
        <a:graphic>
          <a:graphicData uri="http://schemas.openxmlformats.org/drawingml/2006/table">
            <a:tbl>
              <a:tblPr>
                <a:noFill/>
                <a:tableStyleId>{F752E818-93D2-4267-9F48-7B81F592A737}</a:tableStyleId>
              </a:tblPr>
              <a:tblGrid>
                <a:gridCol w="3417150"/>
                <a:gridCol w="3417150"/>
              </a:tblGrid>
              <a:tr h="473275">
                <a:tc>
                  <a:txBody>
                    <a:bodyPr/>
                    <a:lstStyle/>
                    <a:p>
                      <a:pPr indent="0" lvl="0" marL="0" rtl="0" algn="ctr">
                        <a:spcBef>
                          <a:spcPts val="0"/>
                        </a:spcBef>
                        <a:spcAft>
                          <a:spcPts val="0"/>
                        </a:spcAft>
                        <a:buNone/>
                      </a:pPr>
                      <a:r>
                        <a:rPr lang="en"/>
                        <a:t>Quote 1 to Support Claim</a:t>
                      </a:r>
                      <a:endParaRPr/>
                    </a:p>
                  </a:txBody>
                  <a:tcPr marT="91425" marB="91425" marR="91425" marL="91425"/>
                </a:tc>
                <a:tc>
                  <a:txBody>
                    <a:bodyPr/>
                    <a:lstStyle/>
                    <a:p>
                      <a:pPr indent="0" lvl="0" marL="0" rtl="0" algn="ctr">
                        <a:spcBef>
                          <a:spcPts val="0"/>
                        </a:spcBef>
                        <a:spcAft>
                          <a:spcPts val="0"/>
                        </a:spcAft>
                        <a:buNone/>
                      </a:pPr>
                      <a:r>
                        <a:rPr lang="en"/>
                        <a:t>Quote 2 to Support Claim</a:t>
                      </a:r>
                      <a:endParaRPr/>
                    </a:p>
                  </a:txBody>
                  <a:tcPr marT="91425" marB="91425" marR="91425" marL="91425"/>
                </a:tc>
              </a:tr>
              <a:tr h="1103600">
                <a:tc>
                  <a:txBody>
                    <a:bodyPr/>
                    <a:lstStyle/>
                    <a:p>
                      <a:pPr indent="0" lvl="0" marL="0" rtl="0" algn="l">
                        <a:spcBef>
                          <a:spcPts val="0"/>
                        </a:spcBef>
                        <a:spcAft>
                          <a:spcPts val="0"/>
                        </a:spcAft>
                        <a:buNone/>
                      </a:pPr>
                      <a:r>
                        <a:t/>
                      </a:r>
                      <a:endParaRPr/>
                    </a:p>
                  </a:txBody>
                  <a:tcPr marT="91425" marB="91425" marR="91425" marL="91425"/>
                </a:tc>
                <a:tc>
                  <a:txBody>
                    <a:bodyPr/>
                    <a:lstStyle/>
                    <a:p>
                      <a:pPr indent="0" lvl="0" marL="0" rtl="0" algn="l">
                        <a:spcBef>
                          <a:spcPts val="0"/>
                        </a:spcBef>
                        <a:spcAft>
                          <a:spcPts val="0"/>
                        </a:spcAft>
                        <a:buNone/>
                      </a:pPr>
                      <a:r>
                        <a:t/>
                      </a:r>
                      <a:endParaRPr/>
                    </a:p>
                  </a:txBody>
                  <a:tcPr marT="91425" marB="91425" marR="91425" marL="91425"/>
                </a:tc>
              </a:tr>
              <a:tr h="1103600">
                <a:tc>
                  <a:txBody>
                    <a:bodyPr/>
                    <a:lstStyle/>
                    <a:p>
                      <a:pPr indent="0" lvl="0" marL="0" rtl="0" algn="l">
                        <a:spcBef>
                          <a:spcPts val="0"/>
                        </a:spcBef>
                        <a:spcAft>
                          <a:spcPts val="0"/>
                        </a:spcAft>
                        <a:buNone/>
                      </a:pPr>
                      <a:r>
                        <a:rPr lang="en" sz="900">
                          <a:latin typeface="Inter"/>
                          <a:ea typeface="Inter"/>
                          <a:cs typeface="Inter"/>
                          <a:sym typeface="Inter"/>
                        </a:rPr>
                        <a:t>How does this quote support the claim?</a:t>
                      </a:r>
                      <a:endParaRPr sz="9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Clr>
                          <a:schemeClr val="dk1"/>
                        </a:buClr>
                        <a:buSzPts val="1100"/>
                        <a:buFont typeface="Arial"/>
                        <a:buNone/>
                      </a:pPr>
                      <a:r>
                        <a:rPr lang="en" sz="900">
                          <a:solidFill>
                            <a:schemeClr val="dk1"/>
                          </a:solidFill>
                          <a:latin typeface="Inter"/>
                          <a:ea typeface="Inter"/>
                          <a:cs typeface="Inter"/>
                          <a:sym typeface="Inter"/>
                        </a:rPr>
                        <a:t>How does this quote support the claim?</a:t>
                      </a:r>
                      <a:endParaRPr sz="900">
                        <a:solidFill>
                          <a:schemeClr val="dk1"/>
                        </a:solidFill>
                        <a:latin typeface="Inter"/>
                        <a:ea typeface="Inter"/>
                        <a:cs typeface="Inter"/>
                        <a:sym typeface="Inter"/>
                      </a:endParaRPr>
                    </a:p>
                    <a:p>
                      <a:pPr indent="0" lvl="0" marL="0" rtl="0" algn="l">
                        <a:spcBef>
                          <a:spcPts val="0"/>
                        </a:spcBef>
                        <a:spcAft>
                          <a:spcPts val="0"/>
                        </a:spcAft>
                        <a:buNone/>
                      </a:pPr>
                      <a:r>
                        <a:t/>
                      </a:r>
                      <a:endParaRPr>
                        <a:latin typeface="Inter"/>
                        <a:ea typeface="Inter"/>
                        <a:cs typeface="Inter"/>
                        <a:sym typeface="Inter"/>
                      </a:endParaRPr>
                    </a:p>
                  </a:txBody>
                  <a:tcPr marT="91425" marB="91425" marR="91425" marL="91425"/>
                </a:tc>
              </a:tr>
            </a:tbl>
          </a:graphicData>
        </a:graphic>
      </p:graphicFrame>
      <p:sp>
        <p:nvSpPr>
          <p:cNvPr id="93" name="Google Shape;93;p16"/>
          <p:cNvSpPr/>
          <p:nvPr/>
        </p:nvSpPr>
        <p:spPr>
          <a:xfrm rot="-5400000">
            <a:off x="4045000" y="1354900"/>
            <a:ext cx="460800" cy="5062200"/>
          </a:xfrm>
          <a:prstGeom prst="rightBrace">
            <a:avLst>
              <a:gd fmla="val 50000" name="adj1"/>
              <a:gd fmla="val 65897" name="adj2"/>
            </a:avLst>
          </a:prstGeom>
          <a:noFill/>
          <a:ln cap="flat" cmpd="sng" w="19050">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94" name="Google Shape;94;p16"/>
          <p:cNvSpPr txBox="1"/>
          <p:nvPr/>
        </p:nvSpPr>
        <p:spPr>
          <a:xfrm>
            <a:off x="469050" y="6994175"/>
            <a:ext cx="6834300" cy="22806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lang="en" sz="1300">
                <a:solidFill>
                  <a:schemeClr val="dk1"/>
                </a:solidFill>
                <a:latin typeface="Inter"/>
                <a:ea typeface="Inter"/>
                <a:cs typeface="Inter"/>
                <a:sym typeface="Inter"/>
              </a:rPr>
              <a:t>Outside Knowledge that can Support the Claim (Not included in the text)</a:t>
            </a:r>
            <a:endParaRPr sz="1300">
              <a:solidFill>
                <a:schemeClr val="dk1"/>
              </a:solidFill>
              <a:latin typeface="Inter"/>
              <a:ea typeface="Inter"/>
              <a:cs typeface="Inter"/>
              <a:sym typeface="Inter"/>
            </a:endParaRPr>
          </a:p>
          <a:p>
            <a:pPr indent="0" lvl="0" marL="0" rtl="0" algn="ctr">
              <a:spcBef>
                <a:spcPts val="0"/>
              </a:spcBef>
              <a:spcAft>
                <a:spcPts val="0"/>
              </a:spcAft>
              <a:buNone/>
            </a:pPr>
            <a:r>
              <a:t/>
            </a:r>
            <a:endParaRPr sz="1300">
              <a:latin typeface="Inter"/>
              <a:ea typeface="Inter"/>
              <a:cs typeface="Inter"/>
              <a:sym typeface="Inte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98" name="Shape 98"/>
        <p:cNvGrpSpPr/>
        <p:nvPr/>
      </p:nvGrpSpPr>
      <p:grpSpPr>
        <a:xfrm>
          <a:off x="0" y="0"/>
          <a:ext cx="0" cy="0"/>
          <a:chOff x="0" y="0"/>
          <a:chExt cx="0" cy="0"/>
        </a:xfrm>
      </p:grpSpPr>
      <p:sp>
        <p:nvSpPr>
          <p:cNvPr id="99" name="Google Shape;99;p17"/>
          <p:cNvSpPr txBox="1"/>
          <p:nvPr/>
        </p:nvSpPr>
        <p:spPr>
          <a:xfrm>
            <a:off x="0" y="0"/>
            <a:ext cx="7772400" cy="919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a:solidFill>
                  <a:schemeClr val="dk1"/>
                </a:solidFill>
                <a:latin typeface="Halant"/>
                <a:ea typeface="Halant"/>
                <a:cs typeface="Halant"/>
                <a:sym typeface="Halant"/>
              </a:rPr>
              <a:t>Disciplinary Thinking Skill Graphic Organizer: </a:t>
            </a:r>
            <a:endParaRPr>
              <a:solidFill>
                <a:schemeClr val="dk1"/>
              </a:solidFill>
              <a:latin typeface="Halant"/>
              <a:ea typeface="Halant"/>
              <a:cs typeface="Halant"/>
              <a:sym typeface="Halant"/>
            </a:endParaRPr>
          </a:p>
          <a:p>
            <a:pPr indent="0" lvl="0" marL="0" rtl="0" algn="ctr">
              <a:spcBef>
                <a:spcPts val="0"/>
              </a:spcBef>
              <a:spcAft>
                <a:spcPts val="0"/>
              </a:spcAft>
              <a:buNone/>
            </a:pPr>
            <a:r>
              <a:rPr lang="en" sz="1900">
                <a:solidFill>
                  <a:schemeClr val="dk1"/>
                </a:solidFill>
                <a:latin typeface="Plus Jakarta Sans"/>
                <a:ea typeface="Plus Jakarta Sans"/>
                <a:cs typeface="Plus Jakarta Sans"/>
                <a:sym typeface="Plus Jakarta Sans"/>
              </a:rPr>
              <a:t>Evaluating Evidence (Reflect Justice)</a:t>
            </a:r>
            <a:endParaRPr sz="1700">
              <a:solidFill>
                <a:schemeClr val="dk1"/>
              </a:solidFill>
              <a:latin typeface="Halant"/>
              <a:ea typeface="Halant"/>
              <a:cs typeface="Halant"/>
              <a:sym typeface="Halant"/>
            </a:endParaRPr>
          </a:p>
        </p:txBody>
      </p:sp>
      <p:sp>
        <p:nvSpPr>
          <p:cNvPr id="100" name="Google Shape;100;p17"/>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01" name="Google Shape;101;p17"/>
          <p:cNvPicPr preferRelativeResize="0"/>
          <p:nvPr/>
        </p:nvPicPr>
        <p:blipFill>
          <a:blip r:embed="rId3">
            <a:alphaModFix/>
          </a:blip>
          <a:stretch>
            <a:fillRect/>
          </a:stretch>
        </p:blipFill>
        <p:spPr>
          <a:xfrm>
            <a:off x="381544" y="9348271"/>
            <a:ext cx="425136" cy="425136"/>
          </a:xfrm>
          <a:prstGeom prst="rect">
            <a:avLst/>
          </a:prstGeom>
          <a:noFill/>
          <a:ln>
            <a:noFill/>
          </a:ln>
        </p:spPr>
      </p:pic>
      <p:sp>
        <p:nvSpPr>
          <p:cNvPr id="102" name="Google Shape;102;p17"/>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03" name="Google Shape;103;p17"/>
          <p:cNvPicPr preferRelativeResize="0"/>
          <p:nvPr/>
        </p:nvPicPr>
        <p:blipFill>
          <a:blip r:embed="rId4">
            <a:alphaModFix/>
          </a:blip>
          <a:stretch>
            <a:fillRect/>
          </a:stretch>
        </p:blipFill>
        <p:spPr>
          <a:xfrm>
            <a:off x="216272" y="230997"/>
            <a:ext cx="1041739" cy="431978"/>
          </a:xfrm>
          <a:prstGeom prst="rect">
            <a:avLst/>
          </a:prstGeom>
          <a:noFill/>
          <a:ln>
            <a:noFill/>
          </a:ln>
        </p:spPr>
      </p:pic>
      <p:sp>
        <p:nvSpPr>
          <p:cNvPr id="104" name="Google Shape;104;p17"/>
          <p:cNvSpPr txBox="1"/>
          <p:nvPr/>
        </p:nvSpPr>
        <p:spPr>
          <a:xfrm>
            <a:off x="1598575" y="1267300"/>
            <a:ext cx="5704800" cy="674400"/>
          </a:xfrm>
          <a:prstGeom prst="rect">
            <a:avLst/>
          </a:prstGeom>
          <a:noFill/>
          <a:ln>
            <a:noFill/>
          </a:ln>
        </p:spPr>
        <p:txBody>
          <a:bodyPr anchorCtr="0" anchor="ctr" bIns="113100" lIns="113100" spcFirstLastPara="1" rIns="113100" wrap="square" tIns="113100">
            <a:noAutofit/>
          </a:bodyPr>
          <a:lstStyle/>
          <a:p>
            <a:pPr indent="0" lvl="0" marL="0" rtl="0" algn="l">
              <a:spcBef>
                <a:spcPts val="0"/>
              </a:spcBef>
              <a:spcAft>
                <a:spcPts val="0"/>
              </a:spcAft>
              <a:buNone/>
            </a:pPr>
            <a:r>
              <a:rPr b="1" lang="en" sz="1200">
                <a:latin typeface="Plus Jakarta Sans"/>
                <a:ea typeface="Plus Jakarta Sans"/>
                <a:cs typeface="Plus Jakarta Sans"/>
                <a:sym typeface="Plus Jakarta Sans"/>
              </a:rPr>
              <a:t>Directions</a:t>
            </a:r>
            <a:r>
              <a:rPr lang="en" sz="1200">
                <a:latin typeface="Plus Jakarta Sans"/>
                <a:ea typeface="Plus Jakarta Sans"/>
                <a:cs typeface="Plus Jakarta Sans"/>
                <a:sym typeface="Plus Jakarta Sans"/>
              </a:rPr>
              <a:t>: </a:t>
            </a:r>
            <a:r>
              <a:rPr lang="en" sz="1050">
                <a:solidFill>
                  <a:srgbClr val="444746"/>
                </a:solidFill>
                <a:highlight>
                  <a:srgbClr val="FFFFFF"/>
                </a:highlight>
                <a:latin typeface="Plus Jakarta Sans"/>
                <a:ea typeface="Plus Jakarta Sans"/>
                <a:cs typeface="Plus Jakarta Sans"/>
                <a:sym typeface="Plus Jakarta Sans"/>
              </a:rPr>
              <a:t> Identify a claim presented in a text.  Provide a quote that illustrates the claim, then write it in your own words. Next, find two additional quotes from the text that support the claim. </a:t>
            </a:r>
            <a:r>
              <a:rPr lang="en" sz="1050">
                <a:solidFill>
                  <a:srgbClr val="444746"/>
                </a:solidFill>
                <a:highlight>
                  <a:srgbClr val="FFFFFF"/>
                </a:highlight>
                <a:latin typeface="Plus Jakarta Sans"/>
                <a:ea typeface="Plus Jakarta Sans"/>
                <a:cs typeface="Plus Jakarta Sans"/>
                <a:sym typeface="Plus Jakarta Sans"/>
              </a:rPr>
              <a:t>Explain how the quote supports the claim.</a:t>
            </a:r>
            <a:r>
              <a:rPr lang="en" sz="1050">
                <a:solidFill>
                  <a:srgbClr val="444746"/>
                </a:solidFill>
                <a:highlight>
                  <a:srgbClr val="FFFFFF"/>
                </a:highlight>
                <a:latin typeface="Plus Jakarta Sans"/>
                <a:ea typeface="Plus Jakarta Sans"/>
                <a:cs typeface="Plus Jakarta Sans"/>
                <a:sym typeface="Plus Jakarta Sans"/>
              </a:rPr>
              <a:t> Then write one additional piece of evidence, not included by the author that could have been used to support the claim further. </a:t>
            </a:r>
            <a:endParaRPr sz="1200">
              <a:latin typeface="Plus Jakarta Sans"/>
              <a:ea typeface="Plus Jakarta Sans"/>
              <a:cs typeface="Plus Jakarta Sans"/>
              <a:sym typeface="Plus Jakarta Sans"/>
            </a:endParaRPr>
          </a:p>
        </p:txBody>
      </p:sp>
      <p:sp>
        <p:nvSpPr>
          <p:cNvPr id="105" name="Google Shape;105;p17"/>
          <p:cNvSpPr txBox="1"/>
          <p:nvPr/>
        </p:nvSpPr>
        <p:spPr>
          <a:xfrm>
            <a:off x="469050" y="2365375"/>
            <a:ext cx="2151900" cy="12276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Historical</a:t>
            </a:r>
            <a:r>
              <a:rPr lang="en" sz="1200">
                <a:solidFill>
                  <a:schemeClr val="dk1"/>
                </a:solidFill>
                <a:latin typeface="Inter"/>
                <a:ea typeface="Inter"/>
                <a:cs typeface="Inter"/>
                <a:sym typeface="Inter"/>
              </a:rPr>
              <a:t> Event/Topic/Idea: </a:t>
            </a:r>
            <a:endParaRPr sz="1200">
              <a:solidFill>
                <a:schemeClr val="dk1"/>
              </a:solidFill>
              <a:latin typeface="Inter"/>
              <a:ea typeface="Inter"/>
              <a:cs typeface="Inter"/>
              <a:sym typeface="Inter"/>
            </a:endParaRPr>
          </a:p>
          <a:p>
            <a:pPr indent="0" lvl="0" marL="0" rtl="0" algn="ctr">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ctr">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Hammurabi’s Code</a:t>
            </a:r>
            <a:endParaRPr sz="1200">
              <a:solidFill>
                <a:schemeClr val="dk1"/>
              </a:solidFill>
              <a:latin typeface="Inter"/>
              <a:ea typeface="Inter"/>
              <a:cs typeface="Inter"/>
              <a:sym typeface="Inter"/>
            </a:endParaRPr>
          </a:p>
          <a:p>
            <a:pPr indent="0" lvl="0" marL="0" rtl="0" algn="ctr">
              <a:spcBef>
                <a:spcPts val="0"/>
              </a:spcBef>
              <a:spcAft>
                <a:spcPts val="0"/>
              </a:spcAft>
              <a:buNone/>
            </a:pPr>
            <a:r>
              <a:t/>
            </a:r>
            <a:endParaRPr sz="1300">
              <a:latin typeface="Inter"/>
              <a:ea typeface="Inter"/>
              <a:cs typeface="Inter"/>
              <a:sym typeface="Inter"/>
            </a:endParaRPr>
          </a:p>
        </p:txBody>
      </p:sp>
      <p:sp>
        <p:nvSpPr>
          <p:cNvPr id="106" name="Google Shape;106;p17"/>
          <p:cNvSpPr txBox="1"/>
          <p:nvPr/>
        </p:nvSpPr>
        <p:spPr>
          <a:xfrm>
            <a:off x="2907050" y="2365375"/>
            <a:ext cx="4396500" cy="12276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lang="en" sz="1300">
                <a:solidFill>
                  <a:schemeClr val="dk1"/>
                </a:solidFill>
                <a:latin typeface="Inter"/>
                <a:ea typeface="Inter"/>
                <a:cs typeface="Inter"/>
                <a:sym typeface="Inter"/>
              </a:rPr>
              <a:t>Claim</a:t>
            </a:r>
            <a:endParaRPr sz="1300">
              <a:solidFill>
                <a:schemeClr val="dk1"/>
              </a:solidFill>
              <a:latin typeface="Inter"/>
              <a:ea typeface="Inter"/>
              <a:cs typeface="Inter"/>
              <a:sym typeface="Inter"/>
            </a:endParaRPr>
          </a:p>
          <a:p>
            <a:pPr indent="0" lvl="0" marL="0" rtl="0" algn="ctr">
              <a:spcBef>
                <a:spcPts val="0"/>
              </a:spcBef>
              <a:spcAft>
                <a:spcPts val="0"/>
              </a:spcAft>
              <a:buNone/>
            </a:pPr>
            <a:r>
              <a:rPr b="1" lang="en" sz="1300">
                <a:latin typeface="Inter"/>
                <a:ea typeface="Inter"/>
                <a:cs typeface="Inter"/>
                <a:sym typeface="Inter"/>
              </a:rPr>
              <a:t>Hammurabi’s Code reflects a strong sense of justice through its emphasis on responsibility and consequences</a:t>
            </a:r>
            <a:endParaRPr b="1" sz="1300">
              <a:latin typeface="Inter"/>
              <a:ea typeface="Inter"/>
              <a:cs typeface="Inter"/>
              <a:sym typeface="Inter"/>
            </a:endParaRPr>
          </a:p>
        </p:txBody>
      </p:sp>
      <p:pic>
        <p:nvPicPr>
          <p:cNvPr id="107" name="Google Shape;107;p17"/>
          <p:cNvPicPr preferRelativeResize="0"/>
          <p:nvPr/>
        </p:nvPicPr>
        <p:blipFill>
          <a:blip r:embed="rId5">
            <a:alphaModFix/>
          </a:blip>
          <a:stretch>
            <a:fillRect/>
          </a:stretch>
        </p:blipFill>
        <p:spPr>
          <a:xfrm>
            <a:off x="469050" y="1166938"/>
            <a:ext cx="951300" cy="951300"/>
          </a:xfrm>
          <a:prstGeom prst="rect">
            <a:avLst/>
          </a:prstGeom>
          <a:noFill/>
          <a:ln>
            <a:noFill/>
          </a:ln>
        </p:spPr>
      </p:pic>
      <p:graphicFrame>
        <p:nvGraphicFramePr>
          <p:cNvPr id="108" name="Google Shape;108;p17"/>
          <p:cNvGraphicFramePr/>
          <p:nvPr/>
        </p:nvGraphicFramePr>
        <p:xfrm>
          <a:off x="469250" y="4116400"/>
          <a:ext cx="3000000" cy="3000000"/>
        </p:xfrm>
        <a:graphic>
          <a:graphicData uri="http://schemas.openxmlformats.org/drawingml/2006/table">
            <a:tbl>
              <a:tblPr>
                <a:noFill/>
                <a:tableStyleId>{F752E818-93D2-4267-9F48-7B81F592A737}</a:tableStyleId>
              </a:tblPr>
              <a:tblGrid>
                <a:gridCol w="3417150"/>
                <a:gridCol w="3417150"/>
              </a:tblGrid>
              <a:tr h="473275">
                <a:tc>
                  <a:txBody>
                    <a:bodyPr/>
                    <a:lstStyle/>
                    <a:p>
                      <a:pPr indent="0" lvl="0" marL="0" rtl="0" algn="ctr">
                        <a:spcBef>
                          <a:spcPts val="0"/>
                        </a:spcBef>
                        <a:spcAft>
                          <a:spcPts val="0"/>
                        </a:spcAft>
                        <a:buNone/>
                      </a:pPr>
                      <a:r>
                        <a:rPr lang="en"/>
                        <a:t>Quote 1 to Support Claim</a:t>
                      </a:r>
                      <a:endParaRPr/>
                    </a:p>
                  </a:txBody>
                  <a:tcPr marT="91425" marB="91425" marR="91425" marL="91425"/>
                </a:tc>
                <a:tc>
                  <a:txBody>
                    <a:bodyPr/>
                    <a:lstStyle/>
                    <a:p>
                      <a:pPr indent="0" lvl="0" marL="0" rtl="0" algn="ctr">
                        <a:spcBef>
                          <a:spcPts val="0"/>
                        </a:spcBef>
                        <a:spcAft>
                          <a:spcPts val="0"/>
                        </a:spcAft>
                        <a:buNone/>
                      </a:pPr>
                      <a:r>
                        <a:rPr lang="en"/>
                        <a:t>Quote 2 to Support Claim</a:t>
                      </a:r>
                      <a:endParaRPr/>
                    </a:p>
                  </a:txBody>
                  <a:tcPr marT="91425" marB="91425" marR="91425" marL="91425"/>
                </a:tc>
              </a:tr>
              <a:tr h="1103600">
                <a:tc>
                  <a:txBody>
                    <a:bodyPr/>
                    <a:lstStyle/>
                    <a:p>
                      <a:pPr indent="0" lvl="0" marL="0" rtl="0" algn="l">
                        <a:spcBef>
                          <a:spcPts val="0"/>
                        </a:spcBef>
                        <a:spcAft>
                          <a:spcPts val="0"/>
                        </a:spcAft>
                        <a:buNone/>
                      </a:pPr>
                      <a:r>
                        <a:t/>
                      </a:r>
                      <a:endParaRPr/>
                    </a:p>
                  </a:txBody>
                  <a:tcPr marT="91425" marB="91425" marR="91425" marL="91425"/>
                </a:tc>
                <a:tc>
                  <a:txBody>
                    <a:bodyPr/>
                    <a:lstStyle/>
                    <a:p>
                      <a:pPr indent="0" lvl="0" marL="0" rtl="0" algn="l">
                        <a:spcBef>
                          <a:spcPts val="0"/>
                        </a:spcBef>
                        <a:spcAft>
                          <a:spcPts val="0"/>
                        </a:spcAft>
                        <a:buNone/>
                      </a:pPr>
                      <a:r>
                        <a:t/>
                      </a:r>
                      <a:endParaRPr/>
                    </a:p>
                  </a:txBody>
                  <a:tcPr marT="91425" marB="91425" marR="91425" marL="91425"/>
                </a:tc>
              </a:tr>
              <a:tr h="1103600">
                <a:tc>
                  <a:txBody>
                    <a:bodyPr/>
                    <a:lstStyle/>
                    <a:p>
                      <a:pPr indent="0" lvl="0" marL="0" rtl="0" algn="l">
                        <a:spcBef>
                          <a:spcPts val="0"/>
                        </a:spcBef>
                        <a:spcAft>
                          <a:spcPts val="0"/>
                        </a:spcAft>
                        <a:buNone/>
                      </a:pPr>
                      <a:r>
                        <a:rPr lang="en" sz="900">
                          <a:latin typeface="Inter"/>
                          <a:ea typeface="Inter"/>
                          <a:cs typeface="Inter"/>
                          <a:sym typeface="Inter"/>
                        </a:rPr>
                        <a:t>How does this quote support the claim?</a:t>
                      </a:r>
                      <a:endParaRPr sz="9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Clr>
                          <a:schemeClr val="dk1"/>
                        </a:buClr>
                        <a:buSzPts val="1100"/>
                        <a:buFont typeface="Arial"/>
                        <a:buNone/>
                      </a:pPr>
                      <a:r>
                        <a:rPr lang="en" sz="900">
                          <a:solidFill>
                            <a:schemeClr val="dk1"/>
                          </a:solidFill>
                          <a:latin typeface="Inter"/>
                          <a:ea typeface="Inter"/>
                          <a:cs typeface="Inter"/>
                          <a:sym typeface="Inter"/>
                        </a:rPr>
                        <a:t>How does this quote support the claim?</a:t>
                      </a:r>
                      <a:endParaRPr sz="900">
                        <a:solidFill>
                          <a:schemeClr val="dk1"/>
                        </a:solidFill>
                        <a:latin typeface="Inter"/>
                        <a:ea typeface="Inter"/>
                        <a:cs typeface="Inter"/>
                        <a:sym typeface="Inter"/>
                      </a:endParaRPr>
                    </a:p>
                    <a:p>
                      <a:pPr indent="0" lvl="0" marL="0" rtl="0" algn="l">
                        <a:spcBef>
                          <a:spcPts val="0"/>
                        </a:spcBef>
                        <a:spcAft>
                          <a:spcPts val="0"/>
                        </a:spcAft>
                        <a:buNone/>
                      </a:pPr>
                      <a:r>
                        <a:t/>
                      </a:r>
                      <a:endParaRPr>
                        <a:latin typeface="Inter"/>
                        <a:ea typeface="Inter"/>
                        <a:cs typeface="Inter"/>
                        <a:sym typeface="Inter"/>
                      </a:endParaRPr>
                    </a:p>
                  </a:txBody>
                  <a:tcPr marT="91425" marB="91425" marR="91425" marL="91425"/>
                </a:tc>
              </a:tr>
            </a:tbl>
          </a:graphicData>
        </a:graphic>
      </p:graphicFrame>
      <p:sp>
        <p:nvSpPr>
          <p:cNvPr id="109" name="Google Shape;109;p17"/>
          <p:cNvSpPr/>
          <p:nvPr/>
        </p:nvSpPr>
        <p:spPr>
          <a:xfrm rot="-5400000">
            <a:off x="4045000" y="1354900"/>
            <a:ext cx="460800" cy="5062200"/>
          </a:xfrm>
          <a:prstGeom prst="rightBrace">
            <a:avLst>
              <a:gd fmla="val 50000" name="adj1"/>
              <a:gd fmla="val 65897" name="adj2"/>
            </a:avLst>
          </a:prstGeom>
          <a:noFill/>
          <a:ln cap="flat" cmpd="sng" w="19050">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110" name="Google Shape;110;p17"/>
          <p:cNvSpPr txBox="1"/>
          <p:nvPr/>
        </p:nvSpPr>
        <p:spPr>
          <a:xfrm>
            <a:off x="469050" y="6994175"/>
            <a:ext cx="6834300" cy="22806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lang="en" sz="1300">
                <a:solidFill>
                  <a:schemeClr val="dk1"/>
                </a:solidFill>
                <a:latin typeface="Inter"/>
                <a:ea typeface="Inter"/>
                <a:cs typeface="Inter"/>
                <a:sym typeface="Inter"/>
              </a:rPr>
              <a:t>Outside Knowledge that can Support the Claim (Not included in the text)</a:t>
            </a:r>
            <a:endParaRPr sz="1300">
              <a:solidFill>
                <a:schemeClr val="dk1"/>
              </a:solidFill>
              <a:latin typeface="Inter"/>
              <a:ea typeface="Inter"/>
              <a:cs typeface="Inter"/>
              <a:sym typeface="Inter"/>
            </a:endParaRPr>
          </a:p>
          <a:p>
            <a:pPr indent="0" lvl="0" marL="0" rtl="0" algn="ctr">
              <a:spcBef>
                <a:spcPts val="0"/>
              </a:spcBef>
              <a:spcAft>
                <a:spcPts val="0"/>
              </a:spcAft>
              <a:buNone/>
            </a:pPr>
            <a:r>
              <a:t/>
            </a:r>
            <a:endParaRPr sz="1300">
              <a:latin typeface="Inter"/>
              <a:ea typeface="Inter"/>
              <a:cs typeface="Inter"/>
              <a:sym typeface="Inter"/>
            </a:endParaRPr>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